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97" r:id="rId2"/>
    <p:sldId id="303" r:id="rId3"/>
    <p:sldId id="408" r:id="rId4"/>
    <p:sldId id="409" r:id="rId5"/>
    <p:sldId id="410" r:id="rId6"/>
    <p:sldId id="411" r:id="rId7"/>
    <p:sldId id="412" r:id="rId8"/>
    <p:sldId id="413" r:id="rId9"/>
    <p:sldId id="414" r:id="rId10"/>
    <p:sldId id="415" r:id="rId11"/>
    <p:sldId id="306" r:id="rId12"/>
    <p:sldId id="417" r:id="rId13"/>
    <p:sldId id="418" r:id="rId14"/>
    <p:sldId id="419" r:id="rId15"/>
    <p:sldId id="392" r:id="rId16"/>
    <p:sldId id="352" r:id="rId17"/>
  </p:sldIdLst>
  <p:sldSz cx="9144000" cy="5143500" type="screen16x9"/>
  <p:notesSz cx="6797675" cy="9928225"/>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DCE1"/>
    <a:srgbClr val="7EC3D4"/>
    <a:srgbClr val="3891A7"/>
    <a:srgbClr val="FF7575"/>
    <a:srgbClr val="CEDC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404" autoAdjust="0"/>
  </p:normalViewPr>
  <p:slideViewPr>
    <p:cSldViewPr>
      <p:cViewPr varScale="1">
        <p:scale>
          <a:sx n="118" d="100"/>
          <a:sy n="118" d="100"/>
        </p:scale>
        <p:origin x="1326"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804133858267721E-2"/>
          <c:y val="5.8351624015748026E-2"/>
          <c:w val="0.90394586614173233"/>
          <c:h val="0.77204576771653544"/>
        </c:manualLayout>
      </c:layout>
      <c:barChart>
        <c:barDir val="col"/>
        <c:grouping val="clustered"/>
        <c:varyColors val="0"/>
        <c:dLbls>
          <c:dLblPos val="inEnd"/>
          <c:showLegendKey val="0"/>
          <c:showVal val="1"/>
          <c:showCatName val="0"/>
          <c:showSerName val="0"/>
          <c:showPercent val="0"/>
          <c:showBubbleSize val="0"/>
        </c:dLbls>
        <c:gapWidth val="164"/>
        <c:overlap val="-22"/>
        <c:axId val="506366512"/>
        <c:axId val="506377008"/>
      </c:barChart>
      <c:catAx>
        <c:axId val="50636651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ru-RU"/>
          </a:p>
        </c:txPr>
        <c:crossAx val="506377008"/>
        <c:crosses val="autoZero"/>
        <c:auto val="1"/>
        <c:lblAlgn val="ctr"/>
        <c:lblOffset val="100"/>
        <c:noMultiLvlLbl val="0"/>
      </c:catAx>
      <c:valAx>
        <c:axId val="5063770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ru-RU"/>
          </a:p>
        </c:txPr>
        <c:crossAx val="50636651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b="1"/>
      </a:pPr>
      <a:endParaRPr lang="ru-RU"/>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804133858267721E-2"/>
          <c:y val="5.8351624015748026E-2"/>
          <c:w val="0.90394586614173233"/>
          <c:h val="0.77204576771653544"/>
        </c:manualLayout>
      </c:layout>
      <c:barChart>
        <c:barDir val="col"/>
        <c:grouping val="clustered"/>
        <c:varyColors val="0"/>
        <c:dLbls>
          <c:dLblPos val="inEnd"/>
          <c:showLegendKey val="0"/>
          <c:showVal val="1"/>
          <c:showCatName val="0"/>
          <c:showSerName val="0"/>
          <c:showPercent val="0"/>
          <c:showBubbleSize val="0"/>
        </c:dLbls>
        <c:gapWidth val="164"/>
        <c:overlap val="-22"/>
        <c:axId val="506366512"/>
        <c:axId val="506377008"/>
      </c:barChart>
      <c:catAx>
        <c:axId val="506366512"/>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ru-RU"/>
          </a:p>
        </c:txPr>
        <c:crossAx val="506377008"/>
        <c:crosses val="autoZero"/>
        <c:auto val="1"/>
        <c:lblAlgn val="ctr"/>
        <c:lblOffset val="100"/>
        <c:noMultiLvlLbl val="0"/>
      </c:catAx>
      <c:valAx>
        <c:axId val="5063770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ru-RU"/>
          </a:p>
        </c:txPr>
        <c:crossAx val="50636651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ru-RU"/>
        </a:p>
      </c:txPr>
    </c:legend>
    <c:plotVisOnly val="1"/>
    <c:dispBlanksAs val="gap"/>
    <c:showDLblsOverMax val="0"/>
  </c:chart>
  <c:spPr>
    <a:noFill/>
    <a:ln>
      <a:noFill/>
    </a:ln>
    <a:effectLst/>
  </c:spPr>
  <c:txPr>
    <a:bodyPr/>
    <a:lstStyle/>
    <a:p>
      <a:pPr>
        <a:defRPr b="1">
          <a:solidFill>
            <a:schemeClr val="tx1"/>
          </a:solidFill>
        </a:defRPr>
      </a:pPr>
      <a:endParaRPr lang="ru-RU"/>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3.png"/></Relationships>
</file>

<file path=ppt/drawings/_rels/drawing2.xml.rels><?xml version="1.0" encoding="UTF-8" standalone="yes"?>
<Relationships xmlns="http://schemas.openxmlformats.org/package/2006/relationships"><Relationship Id="rId1" Type="http://schemas.openxmlformats.org/officeDocument/2006/relationships/image" Target="../media/image4.png"/></Relationships>
</file>

<file path=ppt/drawings/drawing1.xml><?xml version="1.0" encoding="utf-8"?>
<c:userShapes xmlns:c="http://schemas.openxmlformats.org/drawingml/2006/chart">
  <cdr:relSizeAnchor xmlns:cdr="http://schemas.openxmlformats.org/drawingml/2006/chartDrawing">
    <cdr:from>
      <cdr:x>0</cdr:x>
      <cdr:y>0</cdr:y>
    </cdr:from>
    <cdr:to>
      <cdr:x>1</cdr:x>
      <cdr:y>0.13469</cdr:y>
    </cdr:to>
    <cdr:pic>
      <cdr:nvPicPr>
        <cdr:cNvPr id="2" name="chart">
          <a:extLst xmlns:a="http://schemas.openxmlformats.org/drawingml/2006/main">
            <a:ext uri="{FF2B5EF4-FFF2-40B4-BE49-F238E27FC236}">
              <a16:creationId xmlns:a16="http://schemas.microsoft.com/office/drawing/2014/main" id="{ACEF6D3D-D8A4-4AC5-9037-23E95AC50AA8}"/>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biLevel thresh="50000"/>
        </a:blip>
        <a:stretch xmlns:a="http://schemas.openxmlformats.org/drawingml/2006/main">
          <a:fillRect/>
        </a:stretch>
      </cdr:blipFill>
      <cdr:spPr>
        <a:xfrm xmlns:a="http://schemas.openxmlformats.org/drawingml/2006/main">
          <a:off x="0" y="-195487"/>
          <a:ext cx="7279556" cy="640135"/>
        </a:xfrm>
        <a:prstGeom xmlns:a="http://schemas.openxmlformats.org/drawingml/2006/main" prst="rect">
          <a:avLst/>
        </a:prstGeom>
        <a:noFill xmlns:a="http://schemas.openxmlformats.org/drawingml/2006/main"/>
        <a:scene3d xmlns:a="http://schemas.openxmlformats.org/drawingml/2006/main">
          <a:camera prst="orthographicFront"/>
          <a:lightRig rig="sunset" dir="t"/>
        </a:scene3d>
        <a:sp3d xmlns:a="http://schemas.openxmlformats.org/drawingml/2006/main">
          <a:contourClr>
            <a:schemeClr val="accent2">
              <a:lumMod val="50000"/>
            </a:schemeClr>
          </a:contourClr>
        </a:sp3d>
      </cdr:spPr>
    </cdr:pic>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1</cdr:x>
      <cdr:y>0.15151</cdr:y>
    </cdr:to>
    <cdr:pic>
      <cdr:nvPicPr>
        <cdr:cNvPr id="3" name="chart">
          <a:extLst xmlns:a="http://schemas.openxmlformats.org/drawingml/2006/main">
            <a:ext uri="{FF2B5EF4-FFF2-40B4-BE49-F238E27FC236}">
              <a16:creationId xmlns:a16="http://schemas.microsoft.com/office/drawing/2014/main" id="{1D2FBAB9-6C4F-4606-A29F-A83EF34A075D}"/>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biLevel thresh="50000"/>
        </a:blip>
        <a:stretch xmlns:a="http://schemas.openxmlformats.org/drawingml/2006/main">
          <a:fillRect/>
        </a:stretch>
      </cdr:blipFill>
      <cdr:spPr>
        <a:xfrm xmlns:a="http://schemas.openxmlformats.org/drawingml/2006/main">
          <a:off x="0" y="0"/>
          <a:ext cx="7279556" cy="720079"/>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5A3F9CF-318E-46F6-9ED9-64BB30DC6D5F}" type="datetimeFigureOut">
              <a:rPr lang="ru-RU"/>
              <a:pPr>
                <a:defRPr/>
              </a:pPr>
              <a:t>21.02.2023</a:t>
            </a:fld>
            <a:endParaRPr lang="ru-RU"/>
          </a:p>
        </p:txBody>
      </p:sp>
      <p:sp>
        <p:nvSpPr>
          <p:cNvPr id="4" name="Образ слайда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ABD0692-57CB-4D0D-ADA3-FC207732BAA0}" type="slidenum">
              <a:rPr lang="ru-RU"/>
              <a:pPr>
                <a:defRPr/>
              </a:pPr>
              <a:t>‹#›</a:t>
            </a:fld>
            <a:endParaRPr lang="ru-RU"/>
          </a:p>
        </p:txBody>
      </p:sp>
    </p:spTree>
    <p:extLst>
      <p:ext uri="{BB962C8B-B14F-4D97-AF65-F5344CB8AC3E}">
        <p14:creationId xmlns:p14="http://schemas.microsoft.com/office/powerpoint/2010/main" val="37866047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4ABD0692-57CB-4D0D-ADA3-FC207732BAA0}" type="slidenum">
              <a:rPr lang="ru-RU" smtClean="0"/>
              <a:pPr>
                <a:defRPr/>
              </a:pPr>
              <a:t>2</a:t>
            </a:fld>
            <a:endParaRPr lang="ru-RU"/>
          </a:p>
        </p:txBody>
      </p:sp>
    </p:spTree>
    <p:extLst>
      <p:ext uri="{BB962C8B-B14F-4D97-AF65-F5344CB8AC3E}">
        <p14:creationId xmlns:p14="http://schemas.microsoft.com/office/powerpoint/2010/main" val="2855160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4ABD0692-57CB-4D0D-ADA3-FC207732BAA0}" type="slidenum">
              <a:rPr lang="ru-RU" smtClean="0"/>
              <a:pPr>
                <a:defRPr/>
              </a:pPr>
              <a:t>3</a:t>
            </a:fld>
            <a:endParaRPr lang="ru-RU"/>
          </a:p>
        </p:txBody>
      </p:sp>
    </p:spTree>
    <p:extLst>
      <p:ext uri="{BB962C8B-B14F-4D97-AF65-F5344CB8AC3E}">
        <p14:creationId xmlns:p14="http://schemas.microsoft.com/office/powerpoint/2010/main" val="3412940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pPr>
              <a:defRPr/>
            </a:pPr>
            <a:fld id="{4ABD0692-57CB-4D0D-ADA3-FC207732BAA0}" type="slidenum">
              <a:rPr lang="ru-RU" smtClean="0"/>
              <a:pPr>
                <a:defRPr/>
              </a:pPr>
              <a:t>8</a:t>
            </a:fld>
            <a:endParaRPr lang="ru-RU"/>
          </a:p>
        </p:txBody>
      </p:sp>
    </p:spTree>
    <p:extLst>
      <p:ext uri="{BB962C8B-B14F-4D97-AF65-F5344CB8AC3E}">
        <p14:creationId xmlns:p14="http://schemas.microsoft.com/office/powerpoint/2010/main" val="1915371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pPr>
              <a:defRPr/>
            </a:pPr>
            <a:fld id="{4ABD0692-57CB-4D0D-ADA3-FC207732BAA0}" type="slidenum">
              <a:rPr lang="ru-RU" smtClean="0"/>
              <a:pPr>
                <a:defRPr/>
              </a:pPr>
              <a:t>9</a:t>
            </a:fld>
            <a:endParaRPr lang="ru-RU"/>
          </a:p>
        </p:txBody>
      </p:sp>
    </p:spTree>
    <p:extLst>
      <p:ext uri="{BB962C8B-B14F-4D97-AF65-F5344CB8AC3E}">
        <p14:creationId xmlns:p14="http://schemas.microsoft.com/office/powerpoint/2010/main" val="1359173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pPr>
              <a:defRPr/>
            </a:pPr>
            <a:fld id="{4ABD0692-57CB-4D0D-ADA3-FC207732BAA0}" type="slidenum">
              <a:rPr lang="ru-RU" smtClean="0"/>
              <a:pPr>
                <a:defRPr/>
              </a:pPr>
              <a:t>10</a:t>
            </a:fld>
            <a:endParaRPr lang="ru-RU"/>
          </a:p>
        </p:txBody>
      </p:sp>
    </p:spTree>
    <p:extLst>
      <p:ext uri="{BB962C8B-B14F-4D97-AF65-F5344CB8AC3E}">
        <p14:creationId xmlns:p14="http://schemas.microsoft.com/office/powerpoint/2010/main" val="810805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pPr>
              <a:defRPr/>
            </a:pPr>
            <a:fld id="{4ABD0692-57CB-4D0D-ADA3-FC207732BAA0}" type="slidenum">
              <a:rPr lang="ru-RU" smtClean="0"/>
              <a:pPr>
                <a:defRPr/>
              </a:pPr>
              <a:t>11</a:t>
            </a:fld>
            <a:endParaRPr lang="ru-RU"/>
          </a:p>
        </p:txBody>
      </p:sp>
    </p:spTree>
    <p:extLst>
      <p:ext uri="{BB962C8B-B14F-4D97-AF65-F5344CB8AC3E}">
        <p14:creationId xmlns:p14="http://schemas.microsoft.com/office/powerpoint/2010/main" val="3238841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pPr>
              <a:defRPr/>
            </a:pPr>
            <a:fld id="{4ABD0692-57CB-4D0D-ADA3-FC207732BAA0}" type="slidenum">
              <a:rPr lang="ru-RU" smtClean="0"/>
              <a:pPr>
                <a:defRPr/>
              </a:pPr>
              <a:t>13</a:t>
            </a:fld>
            <a:endParaRPr lang="ru-RU"/>
          </a:p>
        </p:txBody>
      </p:sp>
    </p:spTree>
    <p:extLst>
      <p:ext uri="{BB962C8B-B14F-4D97-AF65-F5344CB8AC3E}">
        <p14:creationId xmlns:p14="http://schemas.microsoft.com/office/powerpoint/2010/main" val="2351139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pPr>
              <a:defRPr/>
            </a:pPr>
            <a:fld id="{4ABD0692-57CB-4D0D-ADA3-FC207732BAA0}" type="slidenum">
              <a:rPr lang="ru-RU" smtClean="0"/>
              <a:pPr>
                <a:defRPr/>
              </a:pPr>
              <a:t>14</a:t>
            </a:fld>
            <a:endParaRPr lang="ru-RU"/>
          </a:p>
        </p:txBody>
      </p:sp>
    </p:spTree>
    <p:extLst>
      <p:ext uri="{BB962C8B-B14F-4D97-AF65-F5344CB8AC3E}">
        <p14:creationId xmlns:p14="http://schemas.microsoft.com/office/powerpoint/2010/main" val="1358934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Овал 3"/>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5" name="Овал 4"/>
          <p:cNvSpPr/>
          <p:nvPr/>
        </p:nvSpPr>
        <p:spPr>
          <a:xfrm>
            <a:off x="1157288" y="1008063"/>
            <a:ext cx="63500" cy="49212"/>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4" name="Заголовок 13"/>
          <p:cNvSpPr>
            <a:spLocks noGrp="1"/>
          </p:cNvSpPr>
          <p:nvPr>
            <p:ph type="ctrTitle"/>
          </p:nvPr>
        </p:nvSpPr>
        <p:spPr>
          <a:xfrm>
            <a:off x="1432560" y="269923"/>
            <a:ext cx="7406640" cy="1104138"/>
          </a:xfrm>
        </p:spPr>
        <p:txBody>
          <a:bodyPr anchor="b"/>
          <a:lstStyle>
            <a:lvl1pPr algn="l">
              <a:defRPr/>
            </a:lvl1pPr>
            <a:extLst/>
          </a:lstStyle>
          <a:p>
            <a:r>
              <a:rPr lang="ru-RU"/>
              <a:t>Образец заголовка</a:t>
            </a:r>
            <a:endParaRPr lang="en-US"/>
          </a:p>
        </p:txBody>
      </p:sp>
      <p:sp>
        <p:nvSpPr>
          <p:cNvPr id="22" name="Подзаголовок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a:t>Образец подзаголовка</a:t>
            </a:r>
            <a:endParaRPr lang="en-US"/>
          </a:p>
        </p:txBody>
      </p:sp>
      <p:sp>
        <p:nvSpPr>
          <p:cNvPr id="6" name="Дата 6"/>
          <p:cNvSpPr>
            <a:spLocks noGrp="1"/>
          </p:cNvSpPr>
          <p:nvPr>
            <p:ph type="dt" sz="half" idx="10"/>
          </p:nvPr>
        </p:nvSpPr>
        <p:spPr/>
        <p:txBody>
          <a:bodyPr/>
          <a:lstStyle>
            <a:lvl1pPr>
              <a:defRPr/>
            </a:lvl1pPr>
            <a:extLst/>
          </a:lstStyle>
          <a:p>
            <a:pPr>
              <a:defRPr/>
            </a:pPr>
            <a:fld id="{088DFAB7-6A78-4B83-8633-9673F9AD6CFF}" type="datetime1">
              <a:rPr lang="ru-RU"/>
              <a:pPr>
                <a:defRPr/>
              </a:pPr>
              <a:t>21.02.2023</a:t>
            </a:fld>
            <a:endParaRPr lang="ru-RU"/>
          </a:p>
        </p:txBody>
      </p:sp>
      <p:sp>
        <p:nvSpPr>
          <p:cNvPr id="7" name="Нижний колонтитул 19"/>
          <p:cNvSpPr>
            <a:spLocks noGrp="1"/>
          </p:cNvSpPr>
          <p:nvPr>
            <p:ph type="ftr" sz="quarter" idx="11"/>
          </p:nvPr>
        </p:nvSpPr>
        <p:spPr/>
        <p:txBody>
          <a:bodyPr/>
          <a:lstStyle>
            <a:lvl1pPr>
              <a:defRPr/>
            </a:lvl1pPr>
            <a:extLst/>
          </a:lstStyle>
          <a:p>
            <a:pPr>
              <a:defRPr/>
            </a:pPr>
            <a:endParaRPr lang="ru-RU"/>
          </a:p>
        </p:txBody>
      </p:sp>
      <p:sp>
        <p:nvSpPr>
          <p:cNvPr id="8" name="Номер слайда 9"/>
          <p:cNvSpPr>
            <a:spLocks noGrp="1"/>
          </p:cNvSpPr>
          <p:nvPr>
            <p:ph type="sldNum" sz="quarter" idx="12"/>
          </p:nvPr>
        </p:nvSpPr>
        <p:spPr/>
        <p:txBody>
          <a:bodyPr/>
          <a:lstStyle>
            <a:lvl1pPr>
              <a:defRPr/>
            </a:lvl1pPr>
            <a:extLst/>
          </a:lstStyle>
          <a:p>
            <a:pPr>
              <a:defRPr/>
            </a:pPr>
            <a:fld id="{68EC868C-BA72-4BF8-A043-759A09159F29}"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4A8DC8CF-1311-44E1-A597-5364F153E113}" type="datetime1">
              <a:rPr lang="ru-RU"/>
              <a:pPr>
                <a:defRPr/>
              </a:pPr>
              <a:t>21.02.2023</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8F7C8518-61B5-4C91-B2F9-9E4F49D800F3}"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05980"/>
            <a:ext cx="1828800" cy="4388644"/>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1143000" y="205980"/>
            <a:ext cx="55626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B4598737-03CC-4B9C-BEC2-05C9949DD9AB}" type="datetime1">
              <a:rPr lang="ru-RU"/>
              <a:pPr>
                <a:defRPr/>
              </a:pPr>
              <a:t>21.02.2023</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8BE65839-2265-4CA3-92F5-44C459ECDF3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88D255C9-40AE-494F-8257-5DFA67B76956}" type="datetime1">
              <a:rPr lang="ru-RU"/>
              <a:pPr>
                <a:defRPr/>
              </a:pPr>
              <a:t>21.02.2023</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0711C594-2368-4BC3-84E0-35AAB0EBECF3}"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оугольник 3"/>
          <p:cNvSpPr/>
          <p:nvPr/>
        </p:nvSpPr>
        <p:spPr>
          <a:xfrm>
            <a:off x="2282825" y="0"/>
            <a:ext cx="6858000"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Прямоугольник 4"/>
          <p:cNvSpPr/>
          <p:nvPr/>
        </p:nvSpPr>
        <p:spPr bwMode="invGray">
          <a:xfrm>
            <a:off x="2286000" y="0"/>
            <a:ext cx="76200" cy="51435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Овал 5"/>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7" name="Овал 6"/>
          <p:cNvSpPr/>
          <p:nvPr/>
        </p:nvSpPr>
        <p:spPr>
          <a:xfrm>
            <a:off x="2408238" y="2058988"/>
            <a:ext cx="63500" cy="49212"/>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lang="ru-RU"/>
              <a:t>Образец заголовка</a:t>
            </a:r>
            <a:endParaRPr lang="en-US"/>
          </a:p>
        </p:txBody>
      </p:sp>
      <p:sp>
        <p:nvSpPr>
          <p:cNvPr id="3" name="Текст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a:t>Образец текста</a:t>
            </a:r>
          </a:p>
        </p:txBody>
      </p:sp>
      <p:sp>
        <p:nvSpPr>
          <p:cNvPr id="8" name="Дата 3"/>
          <p:cNvSpPr>
            <a:spLocks noGrp="1"/>
          </p:cNvSpPr>
          <p:nvPr>
            <p:ph type="dt" sz="half" idx="10"/>
          </p:nvPr>
        </p:nvSpPr>
        <p:spPr/>
        <p:txBody>
          <a:bodyPr/>
          <a:lstStyle>
            <a:lvl1pPr>
              <a:defRPr/>
            </a:lvl1pPr>
            <a:extLst/>
          </a:lstStyle>
          <a:p>
            <a:pPr>
              <a:defRPr/>
            </a:pPr>
            <a:fld id="{2E4E48E7-AF3B-4521-A074-A1C5111B28A5}" type="datetime1">
              <a:rPr lang="ru-RU"/>
              <a:pPr>
                <a:defRPr/>
              </a:pPr>
              <a:t>21.02.2023</a:t>
            </a:fld>
            <a:endParaRPr lang="ru-RU"/>
          </a:p>
        </p:txBody>
      </p:sp>
      <p:sp>
        <p:nvSpPr>
          <p:cNvPr id="9" name="Нижний колонтитул 4"/>
          <p:cNvSpPr>
            <a:spLocks noGrp="1"/>
          </p:cNvSpPr>
          <p:nvPr>
            <p:ph type="ftr" sz="quarter" idx="11"/>
          </p:nvPr>
        </p:nvSpPr>
        <p:spPr/>
        <p:txBody>
          <a:bodyPr/>
          <a:lstStyle>
            <a:lvl1pPr>
              <a:defRPr/>
            </a:lvl1pPr>
            <a:extLst/>
          </a:lstStyle>
          <a:p>
            <a:pPr>
              <a:defRPr/>
            </a:pPr>
            <a:endParaRPr lang="ru-RU"/>
          </a:p>
        </p:txBody>
      </p:sp>
      <p:sp>
        <p:nvSpPr>
          <p:cNvPr id="10" name="Номер слайда 5"/>
          <p:cNvSpPr>
            <a:spLocks noGrp="1"/>
          </p:cNvSpPr>
          <p:nvPr>
            <p:ph type="sldNum" sz="quarter" idx="12"/>
          </p:nvPr>
        </p:nvSpPr>
        <p:spPr/>
        <p:txBody>
          <a:bodyPr/>
          <a:lstStyle>
            <a:lvl1pPr>
              <a:defRPr/>
            </a:lvl1pPr>
            <a:extLst/>
          </a:lstStyle>
          <a:p>
            <a:pPr>
              <a:defRPr/>
            </a:pPr>
            <a:fld id="{3584FEA7-C5EE-46C6-8016-AEF3AA44752F}"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05740"/>
            <a:ext cx="7498080" cy="857250"/>
          </a:xfrm>
        </p:spPr>
        <p:txBody>
          <a:bodyPr/>
          <a:lstStyle/>
          <a:p>
            <a:r>
              <a:rPr lang="ru-RU"/>
              <a:t>Образец заголовка</a:t>
            </a:r>
            <a:endParaRPr lang="en-US"/>
          </a:p>
        </p:txBody>
      </p:sp>
      <p:sp>
        <p:nvSpPr>
          <p:cNvPr id="3" name="Содержимое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Содержимое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23"/>
          <p:cNvSpPr>
            <a:spLocks noGrp="1"/>
          </p:cNvSpPr>
          <p:nvPr>
            <p:ph type="dt" sz="half" idx="10"/>
          </p:nvPr>
        </p:nvSpPr>
        <p:spPr/>
        <p:txBody>
          <a:bodyPr/>
          <a:lstStyle>
            <a:lvl1pPr>
              <a:defRPr/>
            </a:lvl1pPr>
          </a:lstStyle>
          <a:p>
            <a:pPr>
              <a:defRPr/>
            </a:pPr>
            <a:fld id="{0EF8D886-1E07-4C1B-AFF8-4E45A1B55C19}" type="datetime1">
              <a:rPr lang="ru-RU"/>
              <a:pPr>
                <a:defRPr/>
              </a:pPr>
              <a:t>21.02.2023</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837F763F-F55E-4C5C-9E01-7CD60BCC26D0}"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870252"/>
            <a:ext cx="8229600" cy="857250"/>
          </a:xfrm>
        </p:spPr>
        <p:txBody>
          <a:bodyPr/>
          <a:lstStyle>
            <a:lvl1pPr algn="ctr">
              <a:defRPr sz="4500" b="1" cap="none" baseline="0"/>
            </a:lvl1pPr>
            <a:extLst/>
          </a:lstStyle>
          <a:p>
            <a:r>
              <a:rPr lang="ru-RU"/>
              <a:t>Образец заголовка</a:t>
            </a:r>
            <a:endParaRPr lang="en-US"/>
          </a:p>
        </p:txBody>
      </p:sp>
      <p:sp>
        <p:nvSpPr>
          <p:cNvPr id="3" name="Текст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a:t>Образец текста</a:t>
            </a:r>
          </a:p>
        </p:txBody>
      </p:sp>
      <p:sp>
        <p:nvSpPr>
          <p:cNvPr id="4" name="Текст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ru-RU"/>
              <a:t>Образец текста</a:t>
            </a:r>
          </a:p>
        </p:txBody>
      </p:sp>
      <p:sp>
        <p:nvSpPr>
          <p:cNvPr id="5" name="Содержимое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Содержимое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fld id="{C5EEF3DA-916C-48D0-8469-A324B74AC9A3}" type="datetime1">
              <a:rPr lang="ru-RU"/>
              <a:pPr>
                <a:defRPr/>
              </a:pPr>
              <a:t>21.02.2023</a:t>
            </a:fld>
            <a:endParaRPr lang="ru-RU"/>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lvl1pPr>
            <a:extLst/>
          </a:lstStyle>
          <a:p>
            <a:pPr>
              <a:defRPr/>
            </a:pPr>
            <a:fld id="{0B8F6AC4-0CC7-4A08-8F02-6DB4B1696F7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05740"/>
            <a:ext cx="7498080" cy="857250"/>
          </a:xfrm>
        </p:spPr>
        <p:txBody>
          <a:bodyPr/>
          <a:lstStyle/>
          <a:p>
            <a:r>
              <a:rPr lang="ru-RU"/>
              <a:t>Образец заголовка</a:t>
            </a:r>
            <a:endParaRPr lang="en-US"/>
          </a:p>
        </p:txBody>
      </p:sp>
      <p:sp>
        <p:nvSpPr>
          <p:cNvPr id="3" name="Дата 23"/>
          <p:cNvSpPr>
            <a:spLocks noGrp="1"/>
          </p:cNvSpPr>
          <p:nvPr>
            <p:ph type="dt" sz="half" idx="10"/>
          </p:nvPr>
        </p:nvSpPr>
        <p:spPr/>
        <p:txBody>
          <a:bodyPr/>
          <a:lstStyle>
            <a:lvl1pPr>
              <a:defRPr/>
            </a:lvl1pPr>
          </a:lstStyle>
          <a:p>
            <a:pPr>
              <a:defRPr/>
            </a:pPr>
            <a:fld id="{12940EED-B29B-412A-A3B1-BF76BD9366C8}" type="datetime1">
              <a:rPr lang="ru-RU"/>
              <a:pPr>
                <a:defRPr/>
              </a:pPr>
              <a:t>21.02.2023</a:t>
            </a:fld>
            <a:endParaRPr lang="ru-RU"/>
          </a:p>
        </p:txBody>
      </p:sp>
      <p:sp>
        <p:nvSpPr>
          <p:cNvPr id="4" name="Нижний колонтитул 9"/>
          <p:cNvSpPr>
            <a:spLocks noGrp="1"/>
          </p:cNvSpPr>
          <p:nvPr>
            <p:ph type="ftr" sz="quarter" idx="11"/>
          </p:nvPr>
        </p:nvSpPr>
        <p:spPr/>
        <p:txBody>
          <a:bodyPr/>
          <a:lstStyle>
            <a:lvl1pPr>
              <a:defRPr/>
            </a:lvl1pPr>
          </a:lstStyle>
          <a:p>
            <a:pPr>
              <a:defRPr/>
            </a:pPr>
            <a:endParaRPr lang="ru-RU"/>
          </a:p>
        </p:txBody>
      </p:sp>
      <p:sp>
        <p:nvSpPr>
          <p:cNvPr id="5" name="Номер слайда 21"/>
          <p:cNvSpPr>
            <a:spLocks noGrp="1"/>
          </p:cNvSpPr>
          <p:nvPr>
            <p:ph type="sldNum" sz="quarter" idx="12"/>
          </p:nvPr>
        </p:nvSpPr>
        <p:spPr/>
        <p:txBody>
          <a:bodyPr/>
          <a:lstStyle>
            <a:lvl1pPr>
              <a:defRPr/>
            </a:lvl1pPr>
          </a:lstStyle>
          <a:p>
            <a:pPr>
              <a:defRPr/>
            </a:pPr>
            <a:fld id="{C4DB4050-0906-4DF0-9C04-612FE3E7021B}"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Прямоугольник 1"/>
          <p:cNvSpPr/>
          <p:nvPr/>
        </p:nvSpPr>
        <p:spPr>
          <a:xfrm>
            <a:off x="1014413" y="0"/>
            <a:ext cx="8129587"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Прямоугольник 2"/>
          <p:cNvSpPr/>
          <p:nvPr/>
        </p:nvSpPr>
        <p:spPr bwMode="invGray">
          <a:xfrm>
            <a:off x="1014413" y="0"/>
            <a:ext cx="73025" cy="51435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Дата 1"/>
          <p:cNvSpPr>
            <a:spLocks noGrp="1"/>
          </p:cNvSpPr>
          <p:nvPr>
            <p:ph type="dt" sz="half" idx="10"/>
          </p:nvPr>
        </p:nvSpPr>
        <p:spPr/>
        <p:txBody>
          <a:bodyPr/>
          <a:lstStyle>
            <a:lvl1pPr>
              <a:defRPr/>
            </a:lvl1pPr>
            <a:extLst/>
          </a:lstStyle>
          <a:p>
            <a:pPr>
              <a:defRPr/>
            </a:pPr>
            <a:fld id="{8E2BE392-719C-4796-9B14-0431E08DAA1A}" type="datetime1">
              <a:rPr lang="ru-RU"/>
              <a:pPr>
                <a:defRPr/>
              </a:pPr>
              <a:t>21.02.2023</a:t>
            </a:fld>
            <a:endParaRPr lang="ru-RU"/>
          </a:p>
        </p:txBody>
      </p:sp>
      <p:sp>
        <p:nvSpPr>
          <p:cNvPr id="5" name="Нижний колонтитул 2"/>
          <p:cNvSpPr>
            <a:spLocks noGrp="1"/>
          </p:cNvSpPr>
          <p:nvPr>
            <p:ph type="ftr" sz="quarter" idx="11"/>
          </p:nvPr>
        </p:nvSpPr>
        <p:spPr/>
        <p:txBody>
          <a:bodyPr/>
          <a:lstStyle>
            <a:lvl1pPr>
              <a:defRPr/>
            </a:lvl1pPr>
            <a:extLst/>
          </a:lstStyle>
          <a:p>
            <a:pPr>
              <a:defRPr/>
            </a:pPr>
            <a:endParaRPr lang="ru-RU"/>
          </a:p>
        </p:txBody>
      </p:sp>
      <p:sp>
        <p:nvSpPr>
          <p:cNvPr id="6" name="Номер слайда 3"/>
          <p:cNvSpPr>
            <a:spLocks noGrp="1"/>
          </p:cNvSpPr>
          <p:nvPr>
            <p:ph type="sldNum" sz="quarter" idx="12"/>
          </p:nvPr>
        </p:nvSpPr>
        <p:spPr/>
        <p:txBody>
          <a:bodyPr/>
          <a:lstStyle>
            <a:lvl1pPr>
              <a:defRPr/>
            </a:lvl1pPr>
            <a:extLst/>
          </a:lstStyle>
          <a:p>
            <a:pPr>
              <a:defRPr/>
            </a:pPr>
            <a:fld id="{52F4B6F9-768F-4CF2-A9BE-3A56A8F7749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lang="ru-RU"/>
              <a:t>Образец заголовка</a:t>
            </a:r>
            <a:endParaRPr lang="en-US"/>
          </a:p>
        </p:txBody>
      </p:sp>
      <p:sp>
        <p:nvSpPr>
          <p:cNvPr id="3" name="Текст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ru-RU"/>
              <a:t>Образец текста</a:t>
            </a:r>
          </a:p>
        </p:txBody>
      </p:sp>
      <p:sp>
        <p:nvSpPr>
          <p:cNvPr id="4" name="Содержимое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82B33E2F-DAEE-47B7-B3F7-46827421C5DB}" type="datetime1">
              <a:rPr lang="ru-RU"/>
              <a:pPr>
                <a:defRPr/>
              </a:pPr>
              <a:t>21.02.2023</a:t>
            </a:fld>
            <a:endParaRPr lang="ru-RU"/>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0574E430-7D65-4EA6-B150-5ABAABA243D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Прямоугольник 4"/>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Блок-схема: процесс 5"/>
          <p:cNvSpPr/>
          <p:nvPr/>
        </p:nvSpPr>
        <p:spPr>
          <a:xfrm rot="19468671">
            <a:off x="396875" y="715963"/>
            <a:ext cx="685800" cy="15240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Блок-схема: процесс 6"/>
          <p:cNvSpPr/>
          <p:nvPr/>
        </p:nvSpPr>
        <p:spPr>
          <a:xfrm rot="2103354" flipH="1">
            <a:off x="5003800" y="703263"/>
            <a:ext cx="649288" cy="15240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lang="ru-RU"/>
              <a:t>Образец заголовка</a:t>
            </a:r>
            <a:endParaRPr lang="en-US"/>
          </a:p>
        </p:txBody>
      </p:sp>
      <p:sp>
        <p:nvSpPr>
          <p:cNvPr id="3" name="Рисунок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ru-RU" noProof="0"/>
              <a:t>Вставка рисунка</a:t>
            </a:r>
            <a:endParaRPr lang="en-US" noProof="0" dirty="0"/>
          </a:p>
        </p:txBody>
      </p:sp>
      <p:sp>
        <p:nvSpPr>
          <p:cNvPr id="4" name="Текст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ru-RU"/>
              <a:t>Образец текста</a:t>
            </a:r>
          </a:p>
        </p:txBody>
      </p:sp>
      <p:sp>
        <p:nvSpPr>
          <p:cNvPr id="8" name="Дата 4"/>
          <p:cNvSpPr>
            <a:spLocks noGrp="1"/>
          </p:cNvSpPr>
          <p:nvPr>
            <p:ph type="dt" sz="half" idx="10"/>
          </p:nvPr>
        </p:nvSpPr>
        <p:spPr/>
        <p:txBody>
          <a:bodyPr/>
          <a:lstStyle>
            <a:lvl1pPr>
              <a:defRPr/>
            </a:lvl1pPr>
            <a:extLst/>
          </a:lstStyle>
          <a:p>
            <a:pPr>
              <a:defRPr/>
            </a:pPr>
            <a:fld id="{1CA1BA32-D0ED-4ED7-BA05-540B935FFBEA}" type="datetime1">
              <a:rPr lang="ru-RU"/>
              <a:pPr>
                <a:defRPr/>
              </a:pPr>
              <a:t>21.02.2023</a:t>
            </a:fld>
            <a:endParaRPr lang="ru-RU"/>
          </a:p>
        </p:txBody>
      </p:sp>
      <p:sp>
        <p:nvSpPr>
          <p:cNvPr id="9" name="Нижний колонтитул 5"/>
          <p:cNvSpPr>
            <a:spLocks noGrp="1"/>
          </p:cNvSpPr>
          <p:nvPr>
            <p:ph type="ftr" sz="quarter" idx="11"/>
          </p:nvPr>
        </p:nvSpPr>
        <p:spPr/>
        <p:txBody>
          <a:bodyPr/>
          <a:lstStyle>
            <a:lvl1pPr>
              <a:defRPr/>
            </a:lvl1pPr>
            <a:extLst/>
          </a:lstStyle>
          <a:p>
            <a:pPr>
              <a:defRPr/>
            </a:pPr>
            <a:endParaRPr lang="ru-RU"/>
          </a:p>
        </p:txBody>
      </p:sp>
      <p:sp>
        <p:nvSpPr>
          <p:cNvPr id="10" name="Номер слайда 6"/>
          <p:cNvSpPr>
            <a:spLocks noGrp="1"/>
          </p:cNvSpPr>
          <p:nvPr>
            <p:ph type="sldNum" sz="quarter" idx="12"/>
          </p:nvPr>
        </p:nvSpPr>
        <p:spPr/>
        <p:txBody>
          <a:bodyPr/>
          <a:lstStyle>
            <a:lvl1pPr>
              <a:defRPr/>
            </a:lvl1pPr>
            <a:extLst/>
          </a:lstStyle>
          <a:p>
            <a:pPr>
              <a:defRPr/>
            </a:pPr>
            <a:fld id="{67AA7372-FDE6-4CB5-8900-DAE88F12A582}"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75" y="-611188"/>
            <a:ext cx="1638300" cy="1228726"/>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Овал 7"/>
          <p:cNvSpPr/>
          <p:nvPr/>
        </p:nvSpPr>
        <p:spPr>
          <a:xfrm>
            <a:off x="168275" y="15875"/>
            <a:ext cx="1703388" cy="1276350"/>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Кольцо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Прямоугольник 11"/>
          <p:cNvSpPr/>
          <p:nvPr/>
        </p:nvSpPr>
        <p:spPr>
          <a:xfrm>
            <a:off x="1012825" y="0"/>
            <a:ext cx="8131175"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Заголовок 4"/>
          <p:cNvSpPr>
            <a:spLocks noGrp="1"/>
          </p:cNvSpPr>
          <p:nvPr>
            <p:ph type="title"/>
          </p:nvPr>
        </p:nvSpPr>
        <p:spPr>
          <a:xfrm>
            <a:off x="1435100" y="206375"/>
            <a:ext cx="7499350" cy="857250"/>
          </a:xfrm>
          <a:prstGeom prst="rect">
            <a:avLst/>
          </a:prstGeom>
        </p:spPr>
        <p:txBody>
          <a:bodyPr anchor="ctr">
            <a:normAutofit/>
          </a:bodyPr>
          <a:lstStyle/>
          <a:p>
            <a:r>
              <a:rPr lang="ru-RU"/>
              <a:t>Образец заголовка</a:t>
            </a:r>
            <a:endParaRPr lang="en-US"/>
          </a:p>
        </p:txBody>
      </p:sp>
      <p:sp>
        <p:nvSpPr>
          <p:cNvPr id="1033" name="Текст 8"/>
          <p:cNvSpPr>
            <a:spLocks noGrp="1"/>
          </p:cNvSpPr>
          <p:nvPr>
            <p:ph type="body" idx="1"/>
          </p:nvPr>
        </p:nvSpPr>
        <p:spPr bwMode="auto">
          <a:xfrm>
            <a:off x="1435100" y="1085850"/>
            <a:ext cx="7499350" cy="3600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24" name="Дата 23"/>
          <p:cNvSpPr>
            <a:spLocks noGrp="1"/>
          </p:cNvSpPr>
          <p:nvPr>
            <p:ph type="dt" sz="half" idx="2"/>
          </p:nvPr>
        </p:nvSpPr>
        <p:spPr>
          <a:xfrm>
            <a:off x="3581400" y="4729163"/>
            <a:ext cx="2133600" cy="357187"/>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D16F270F-9CB4-48A6-8CFC-C819A86FF4BD}" type="datetime1">
              <a:rPr lang="ru-RU"/>
              <a:pPr>
                <a:defRPr/>
              </a:pPr>
              <a:t>21.02.2023</a:t>
            </a:fld>
            <a:endParaRPr lang="ru-RU"/>
          </a:p>
        </p:txBody>
      </p:sp>
      <p:sp>
        <p:nvSpPr>
          <p:cNvPr id="10" name="Нижний колонтитул 9"/>
          <p:cNvSpPr>
            <a:spLocks noGrp="1"/>
          </p:cNvSpPr>
          <p:nvPr>
            <p:ph type="ftr" sz="quarter" idx="3"/>
          </p:nvPr>
        </p:nvSpPr>
        <p:spPr>
          <a:xfrm>
            <a:off x="5715000" y="4729163"/>
            <a:ext cx="2895600" cy="357187"/>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ru-RU"/>
          </a:p>
        </p:txBody>
      </p:sp>
      <p:sp>
        <p:nvSpPr>
          <p:cNvPr id="22" name="Номер слайда 21"/>
          <p:cNvSpPr>
            <a:spLocks noGrp="1"/>
          </p:cNvSpPr>
          <p:nvPr>
            <p:ph type="sldNum" sz="quarter" idx="4"/>
          </p:nvPr>
        </p:nvSpPr>
        <p:spPr>
          <a:xfrm>
            <a:off x="8613775" y="4729163"/>
            <a:ext cx="457200" cy="357187"/>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D8CF3C48-0A9C-48C7-88AC-3DB2FEAECD28}" type="slidenum">
              <a:rPr lang="ru-RU"/>
              <a:pPr>
                <a:defRPr/>
              </a:pPr>
              <a:t>‹#›</a:t>
            </a:fld>
            <a:endParaRPr lang="ru-RU"/>
          </a:p>
        </p:txBody>
      </p:sp>
      <p:sp>
        <p:nvSpPr>
          <p:cNvPr id="15" name="Прямоугольник 14"/>
          <p:cNvSpPr/>
          <p:nvPr/>
        </p:nvSpPr>
        <p:spPr bwMode="invGray">
          <a:xfrm>
            <a:off x="1014413" y="0"/>
            <a:ext cx="73025" cy="51435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70" r:id="rId1"/>
    <p:sldLayoutId id="2147483765" r:id="rId2"/>
    <p:sldLayoutId id="2147483771" r:id="rId3"/>
    <p:sldLayoutId id="2147483766" r:id="rId4"/>
    <p:sldLayoutId id="2147483772" r:id="rId5"/>
    <p:sldLayoutId id="2147483767" r:id="rId6"/>
    <p:sldLayoutId id="2147483773" r:id="rId7"/>
    <p:sldLayoutId id="2147483774" r:id="rId8"/>
    <p:sldLayoutId id="2147483775" r:id="rId9"/>
    <p:sldLayoutId id="2147483768" r:id="rId10"/>
    <p:sldLayoutId id="2147483769" r:id="rId11"/>
  </p:sldLayoutIdLst>
  <p:hf hdr="0" ftr="0" dt="0"/>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Corbel" pitchFamily="34" charset="0"/>
        </a:defRPr>
      </a:lvl2pPr>
      <a:lvl3pPr algn="l" rtl="0" eaLnBrk="0" fontAlgn="base" hangingPunct="0">
        <a:spcBef>
          <a:spcPct val="0"/>
        </a:spcBef>
        <a:spcAft>
          <a:spcPct val="0"/>
        </a:spcAft>
        <a:defRPr sz="4300">
          <a:solidFill>
            <a:srgbClr val="572314"/>
          </a:solidFill>
          <a:latin typeface="Corbel" pitchFamily="34" charset="0"/>
        </a:defRPr>
      </a:lvl3pPr>
      <a:lvl4pPr algn="l" rtl="0" eaLnBrk="0" fontAlgn="base" hangingPunct="0">
        <a:spcBef>
          <a:spcPct val="0"/>
        </a:spcBef>
        <a:spcAft>
          <a:spcPct val="0"/>
        </a:spcAft>
        <a:defRPr sz="4300">
          <a:solidFill>
            <a:srgbClr val="572314"/>
          </a:solidFill>
          <a:latin typeface="Corbel" pitchFamily="34" charset="0"/>
        </a:defRPr>
      </a:lvl4pPr>
      <a:lvl5pPr algn="l" rtl="0" eaLnBrk="0" fontAlgn="base" hangingPunct="0">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hyperlink" Target="kodeks://link/d?nd=901919338&amp;prevdoc=607148288&amp;point=mark=00000000000000000000000000000000000000000000000000DH20QR" TargetMode="External"/><Relationship Id="rId2" Type="http://schemas.openxmlformats.org/officeDocument/2006/relationships/hyperlink" Target="kodeks://link/d?nd=901919338&amp;prevdoc=607148288&amp;point=mark=00000000000000000000000000000000000000000000000000DHG0QU"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1" descr="fsetan_emblema2007"/>
          <p:cNvPicPr>
            <a:picLocks noChangeAspect="1" noChangeArrowheads="1"/>
          </p:cNvPicPr>
          <p:nvPr/>
        </p:nvPicPr>
        <p:blipFill>
          <a:blip r:embed="rId2" cstate="print"/>
          <a:srcRect/>
          <a:stretch>
            <a:fillRect/>
          </a:stretch>
        </p:blipFill>
        <p:spPr bwMode="auto">
          <a:xfrm>
            <a:off x="214282" y="0"/>
            <a:ext cx="1577137" cy="1945493"/>
          </a:xfrm>
          <a:prstGeom prst="rect">
            <a:avLst/>
          </a:prstGeom>
          <a:noFill/>
          <a:ln w="9525">
            <a:noFill/>
            <a:miter lim="800000"/>
            <a:headEnd/>
            <a:tailEnd/>
          </a:ln>
        </p:spPr>
      </p:pic>
      <p:sp>
        <p:nvSpPr>
          <p:cNvPr id="8" name="TextBox 7"/>
          <p:cNvSpPr txBox="1"/>
          <p:nvPr/>
        </p:nvSpPr>
        <p:spPr>
          <a:xfrm>
            <a:off x="1285590" y="4482086"/>
            <a:ext cx="7892380" cy="46166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a:r>
              <a:rPr lang="en-US" sz="1200" dirty="0">
                <a:latin typeface="Times New Roman" panose="02020603050405020304" pitchFamily="18" charset="0"/>
                <a:cs typeface="Times New Roman" panose="02020603050405020304" pitchFamily="18" charset="0"/>
              </a:rPr>
              <a:t>28</a:t>
            </a:r>
            <a:r>
              <a:rPr lang="ru-RU" sz="1200" dirty="0">
                <a:latin typeface="Times New Roman" panose="02020603050405020304" pitchFamily="18" charset="0"/>
                <a:cs typeface="Times New Roman" panose="02020603050405020304" pitchFamily="18" charset="0"/>
              </a:rPr>
              <a:t> февраля 202</a:t>
            </a:r>
            <a:r>
              <a:rPr lang="en-US" sz="1200" dirty="0">
                <a:latin typeface="Times New Roman" panose="02020603050405020304" pitchFamily="18" charset="0"/>
                <a:cs typeface="Times New Roman" panose="02020603050405020304" pitchFamily="18" charset="0"/>
              </a:rPr>
              <a:t>3</a:t>
            </a:r>
            <a:r>
              <a:rPr lang="ru-RU" sz="1200" dirty="0">
                <a:latin typeface="Times New Roman" panose="02020603050405020304" pitchFamily="18" charset="0"/>
                <a:cs typeface="Times New Roman" panose="02020603050405020304" pitchFamily="18" charset="0"/>
              </a:rPr>
              <a:t> года</a:t>
            </a:r>
          </a:p>
          <a:p>
            <a:pPr algn="ctr"/>
            <a:r>
              <a:rPr lang="ru-RU" sz="1200" dirty="0">
                <a:latin typeface="Times New Roman" panose="02020603050405020304" pitchFamily="18" charset="0"/>
                <a:cs typeface="Times New Roman" panose="02020603050405020304" pitchFamily="18" charset="0"/>
              </a:rPr>
              <a:t>г. Казань</a:t>
            </a:r>
          </a:p>
        </p:txBody>
      </p:sp>
      <p:sp>
        <p:nvSpPr>
          <p:cNvPr id="11" name="TextBox 10"/>
          <p:cNvSpPr txBox="1"/>
          <p:nvPr/>
        </p:nvSpPr>
        <p:spPr>
          <a:xfrm>
            <a:off x="1285852" y="71420"/>
            <a:ext cx="7858148" cy="646331"/>
          </a:xfrm>
          <a:prstGeom prst="rect">
            <a:avLst/>
          </a:prstGeom>
          <a:noFill/>
        </p:spPr>
        <p:txBody>
          <a:bodyPr wrap="square" rtlCol="0">
            <a:spAutoFit/>
          </a:bodyPr>
          <a:lstStyle/>
          <a:p>
            <a:pPr algn="ctr"/>
            <a:r>
              <a:rPr lang="ru-RU" dirty="0">
                <a:latin typeface="Times New Roman" panose="02020603050405020304" pitchFamily="18" charset="0"/>
                <a:cs typeface="Times New Roman" panose="02020603050405020304" pitchFamily="18" charset="0"/>
              </a:rPr>
              <a:t>Федеральная служба по экологическому, </a:t>
            </a:r>
          </a:p>
          <a:p>
            <a:pPr algn="ctr"/>
            <a:r>
              <a:rPr lang="ru-RU" dirty="0">
                <a:latin typeface="Times New Roman" panose="02020603050405020304" pitchFamily="18" charset="0"/>
                <a:cs typeface="Times New Roman" panose="02020603050405020304" pitchFamily="18" charset="0"/>
              </a:rPr>
              <a:t>технологическому и атомному надзору</a:t>
            </a:r>
          </a:p>
        </p:txBody>
      </p:sp>
      <p:sp>
        <p:nvSpPr>
          <p:cNvPr id="6" name="TextBox 5"/>
          <p:cNvSpPr txBox="1"/>
          <p:nvPr/>
        </p:nvSpPr>
        <p:spPr>
          <a:xfrm>
            <a:off x="3779911" y="3267574"/>
            <a:ext cx="5348865" cy="1077218"/>
          </a:xfrm>
          <a:prstGeom prst="rect">
            <a:avLst/>
          </a:prstGeom>
          <a:noFill/>
        </p:spPr>
        <p:txBody>
          <a:bodyPr wrap="square" rtlCol="0">
            <a:spAutoFit/>
          </a:bodyPr>
          <a:lstStyle/>
          <a:p>
            <a:pPr algn="just"/>
            <a:r>
              <a:rPr lang="ru-RU" sz="1600" dirty="0">
                <a:latin typeface="Times New Roman" panose="02020603050405020304" pitchFamily="18" charset="0"/>
                <a:cs typeface="Times New Roman" panose="02020603050405020304" pitchFamily="18" charset="0"/>
              </a:rPr>
              <a:t>Докладчик:</a:t>
            </a:r>
            <a:r>
              <a:rPr lang="en-US" sz="1600" dirty="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главный государственный инспектор межрегионального отдела государственного строительного надзора Приволжского управления Ростехнадзора</a:t>
            </a:r>
            <a:r>
              <a:rPr lang="en-US" sz="1600" dirty="0">
                <a:latin typeface="Times New Roman" panose="02020603050405020304" pitchFamily="18" charset="0"/>
                <a:cs typeface="Times New Roman" panose="02020603050405020304" pitchFamily="18" charset="0"/>
              </a:rPr>
              <a:t> </a:t>
            </a:r>
          </a:p>
          <a:p>
            <a:pPr algn="ctr"/>
            <a:r>
              <a:rPr lang="ru-RU" sz="1600" dirty="0" err="1">
                <a:latin typeface="Times New Roman" panose="02020603050405020304" pitchFamily="18" charset="0"/>
                <a:cs typeface="Times New Roman" panose="02020603050405020304" pitchFamily="18" charset="0"/>
              </a:rPr>
              <a:t>Авхадеев</a:t>
            </a:r>
            <a:r>
              <a:rPr lang="en-US"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Разиль</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Зявдятович</a:t>
            </a:r>
            <a:endParaRPr lang="ru-RU" sz="1600"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1475656" y="883511"/>
            <a:ext cx="6840760" cy="2246769"/>
          </a:xfrm>
          <a:prstGeom prst="rect">
            <a:avLst/>
          </a:prstGeom>
        </p:spPr>
        <p:txBody>
          <a:bodyPr wrap="square">
            <a:spAutoFit/>
          </a:bodyPr>
          <a:lstStyle/>
          <a:p>
            <a:pPr algn="ctr"/>
            <a:r>
              <a:rPr lang="ru-RU" sz="2000" b="1" dirty="0">
                <a:latin typeface="Times New Roman" panose="02020603050405020304" pitchFamily="18" charset="0"/>
                <a:cs typeface="Times New Roman" panose="02020603050405020304" pitchFamily="18" charset="0"/>
              </a:rPr>
              <a:t>«Правоприменительная практика контрольной (надзорной) деятельности </a:t>
            </a:r>
            <a:br>
              <a:rPr lang="en-US"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Приволжского управления Федеральной службы </a:t>
            </a:r>
            <a:br>
              <a:rPr lang="en-US"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по экологическому, технологическому и атомному надзору при осуществлении федерального государственного строительного надзора </a:t>
            </a:r>
            <a:br>
              <a:rPr lang="en-US"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за 2022 год»</a:t>
            </a:r>
          </a:p>
        </p:txBody>
      </p:sp>
    </p:spTree>
    <p:extLst>
      <p:ext uri="{BB962C8B-B14F-4D97-AF65-F5344CB8AC3E}">
        <p14:creationId xmlns:p14="http://schemas.microsoft.com/office/powerpoint/2010/main" val="118960200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AE3B6-DFE9-4AEE-BEEE-9A19B5CE09D0}"/>
              </a:ext>
            </a:extLst>
          </p:cNvPr>
          <p:cNvSpPr>
            <a:spLocks noGrp="1"/>
          </p:cNvSpPr>
          <p:nvPr>
            <p:ph type="title"/>
          </p:nvPr>
        </p:nvSpPr>
        <p:spPr>
          <a:xfrm>
            <a:off x="1791418" y="206375"/>
            <a:ext cx="7143031" cy="857250"/>
          </a:xfrm>
        </p:spPr>
        <p:txBody>
          <a:bodyPr>
            <a:noAutofit/>
          </a:bodyPr>
          <a:lstStyle/>
          <a:p>
            <a:pPr algn="ctr"/>
            <a:r>
              <a:rPr lang="ru-RU" sz="2000" dirty="0">
                <a:solidFill>
                  <a:schemeClr val="tx1"/>
                </a:solidFill>
                <a:latin typeface="Times New Roman" panose="02020603050405020304" pitchFamily="18" charset="0"/>
                <a:cs typeface="Times New Roman" panose="02020603050405020304" pitchFamily="18" charset="0"/>
              </a:rPr>
              <a:t>Методические рекомендации «О реализации главным инженером проекта положений части 3.8 статьи Градостроительного Кодекса РФ в части внесения изменений </a:t>
            </a:r>
            <a:br>
              <a:rPr lang="ru-RU" sz="2000" dirty="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в проектную документацию»</a:t>
            </a:r>
          </a:p>
        </p:txBody>
      </p:sp>
      <p:sp>
        <p:nvSpPr>
          <p:cNvPr id="3" name="Объект 2">
            <a:extLst>
              <a:ext uri="{FF2B5EF4-FFF2-40B4-BE49-F238E27FC236}">
                <a16:creationId xmlns:a16="http://schemas.microsoft.com/office/drawing/2014/main" id="{3D5AB324-9520-4A16-B9E6-5A9CCD18143B}"/>
              </a:ext>
            </a:extLst>
          </p:cNvPr>
          <p:cNvSpPr>
            <a:spLocks noGrp="1"/>
          </p:cNvSpPr>
          <p:nvPr>
            <p:ph idx="1"/>
          </p:nvPr>
        </p:nvSpPr>
        <p:spPr>
          <a:xfrm>
            <a:off x="998118" y="1063626"/>
            <a:ext cx="8034858" cy="3873499"/>
          </a:xfrm>
        </p:spPr>
        <p:txBody>
          <a:bodyPr anchor="ctr"/>
          <a:lstStyle/>
          <a:p>
            <a:pPr marL="358775" indent="357188" algn="just">
              <a:buNone/>
            </a:pPr>
            <a:r>
              <a:rPr lang="ru-RU" sz="1400" dirty="0">
                <a:solidFill>
                  <a:srgbClr val="000000"/>
                </a:solidFill>
                <a:latin typeface="Times New Roman" panose="02020603050405020304" pitchFamily="18" charset="0"/>
                <a:ea typeface="Times New Roman" panose="02020603050405020304" pitchFamily="18" charset="0"/>
              </a:rPr>
              <a:t>В соответствии с частью 12.1 статьи 48 Кодекса подготовка проектной документации </a:t>
            </a:r>
            <a:br>
              <a:rPr lang="ru-RU" sz="1400" dirty="0">
                <a:solidFill>
                  <a:srgbClr val="000000"/>
                </a:solidFill>
                <a:latin typeface="Times New Roman" panose="02020603050405020304" pitchFamily="18" charset="0"/>
                <a:ea typeface="Times New Roman" panose="02020603050405020304" pitchFamily="18" charset="0"/>
              </a:rPr>
            </a:br>
            <a:r>
              <a:rPr lang="ru-RU" sz="1400" dirty="0">
                <a:solidFill>
                  <a:srgbClr val="000000"/>
                </a:solidFill>
                <a:latin typeface="Times New Roman" panose="02020603050405020304" pitchFamily="18" charset="0"/>
                <a:ea typeface="Times New Roman" panose="02020603050405020304" pitchFamily="18" charset="0"/>
              </a:rPr>
              <a:t>по инициативе застройщика или технического заказчика может осуществляться применительно </a:t>
            </a:r>
            <a:br>
              <a:rPr lang="ru-RU" sz="1400" dirty="0">
                <a:solidFill>
                  <a:srgbClr val="000000"/>
                </a:solidFill>
                <a:latin typeface="Times New Roman" panose="02020603050405020304" pitchFamily="18" charset="0"/>
                <a:ea typeface="Times New Roman" panose="02020603050405020304" pitchFamily="18" charset="0"/>
              </a:rPr>
            </a:br>
            <a:r>
              <a:rPr lang="ru-RU" sz="1400" b="1" dirty="0">
                <a:solidFill>
                  <a:srgbClr val="000000"/>
                </a:solidFill>
                <a:latin typeface="Times New Roman" panose="02020603050405020304" pitchFamily="18" charset="0"/>
                <a:ea typeface="Times New Roman" panose="02020603050405020304" pitchFamily="18" charset="0"/>
              </a:rPr>
              <a:t>к отдельным этапам строительства, реконструкции </a:t>
            </a:r>
            <a:r>
              <a:rPr lang="ru-RU" sz="1400" dirty="0">
                <a:solidFill>
                  <a:srgbClr val="000000"/>
                </a:solidFill>
                <a:latin typeface="Times New Roman" panose="02020603050405020304" pitchFamily="18" charset="0"/>
                <a:ea typeface="Times New Roman" panose="02020603050405020304" pitchFamily="18" charset="0"/>
              </a:rPr>
              <a:t>объектов капитального строительства.</a:t>
            </a:r>
          </a:p>
          <a:p>
            <a:pPr marL="358775" indent="357188" algn="just">
              <a:buNone/>
            </a:pPr>
            <a:r>
              <a:rPr lang="ru-RU" sz="1400" dirty="0">
                <a:solidFill>
                  <a:srgbClr val="000000"/>
                </a:solidFill>
                <a:latin typeface="Times New Roman" panose="02020603050405020304" pitchFamily="18" charset="0"/>
                <a:ea typeface="Times New Roman" panose="02020603050405020304" pitchFamily="18" charset="0"/>
              </a:rPr>
              <a:t>В соответствии с частью 3.3. статьи 52 Кодекса по решению застройщика или технического заказчика </a:t>
            </a:r>
            <a:r>
              <a:rPr lang="ru-RU" sz="1400" b="1" dirty="0">
                <a:solidFill>
                  <a:srgbClr val="000000"/>
                </a:solidFill>
                <a:latin typeface="Times New Roman" panose="02020603050405020304" pitchFamily="18" charset="0"/>
                <a:ea typeface="Times New Roman" panose="02020603050405020304" pitchFamily="18" charset="0"/>
              </a:rPr>
              <a:t>этапы строительства, реконструкции линейного объекта</a:t>
            </a:r>
            <a:r>
              <a:rPr lang="ru-RU" sz="1400" dirty="0">
                <a:solidFill>
                  <a:srgbClr val="000000"/>
                </a:solidFill>
                <a:latin typeface="Times New Roman" panose="02020603050405020304" pitchFamily="18" charset="0"/>
                <a:ea typeface="Times New Roman" panose="02020603050405020304" pitchFamily="18" charset="0"/>
              </a:rPr>
              <a:t>, иных объектов капитального строительства, входящих в состав линейного объекта, </a:t>
            </a:r>
            <a:r>
              <a:rPr lang="ru-RU" sz="1400" b="1" dirty="0">
                <a:solidFill>
                  <a:srgbClr val="000000"/>
                </a:solidFill>
                <a:latin typeface="Times New Roman" panose="02020603050405020304" pitchFamily="18" charset="0"/>
                <a:ea typeface="Times New Roman" panose="02020603050405020304" pitchFamily="18" charset="0"/>
              </a:rPr>
              <a:t>могут быть выделены после получения разрешения на строительства</a:t>
            </a:r>
            <a:r>
              <a:rPr lang="ru-RU" sz="1400" dirty="0">
                <a:solidFill>
                  <a:srgbClr val="000000"/>
                </a:solidFill>
                <a:latin typeface="Times New Roman" panose="02020603050405020304" pitchFamily="18" charset="0"/>
                <a:ea typeface="Times New Roman" panose="02020603050405020304" pitchFamily="18" charset="0"/>
              </a:rPr>
              <a:t> объекта путем внесения изменений в проектную документацию соответствующего объекта в порядке, установленном Кодексом.</a:t>
            </a:r>
          </a:p>
          <a:p>
            <a:pPr marL="358775" indent="357188" algn="just">
              <a:buNone/>
            </a:pPr>
            <a:r>
              <a:rPr lang="ru-RU" sz="1400" dirty="0">
                <a:solidFill>
                  <a:srgbClr val="000000"/>
                </a:solidFill>
                <a:latin typeface="Times New Roman" panose="02020603050405020304" pitchFamily="18" charset="0"/>
                <a:ea typeface="Times New Roman" panose="02020603050405020304" pitchFamily="18" charset="0"/>
              </a:rPr>
              <a:t>Решение о внесении изменений без предоставления проектной документации на повторную экспертизу должно приниматься застройщиком (техническим заказчиком) по представлению </a:t>
            </a:r>
            <a:r>
              <a:rPr lang="ru-RU" sz="1400" dirty="0" err="1">
                <a:solidFill>
                  <a:srgbClr val="000000"/>
                </a:solidFill>
                <a:latin typeface="Times New Roman" panose="02020603050405020304" pitchFamily="18" charset="0"/>
                <a:ea typeface="Times New Roman" panose="02020603050405020304" pitchFamily="18" charset="0"/>
              </a:rPr>
              <a:t>ГИПа</a:t>
            </a:r>
            <a:r>
              <a:rPr lang="ru-RU" sz="1400" dirty="0">
                <a:solidFill>
                  <a:srgbClr val="000000"/>
                </a:solidFill>
                <a:latin typeface="Times New Roman" panose="02020603050405020304" pitchFamily="18" charset="0"/>
                <a:ea typeface="Times New Roman" panose="02020603050405020304" pitchFamily="18" charset="0"/>
              </a:rPr>
              <a:t> исключительно при оценке всего комплекса факторов, влияние которых может повлечь данное изменение, и должно рассматриваться в каждом отдельном случае индивидуально, включая выдачу на ввод в эксплуатацию разрешения на ввод отдельного этапа строительства объекта капитального строительства.</a:t>
            </a:r>
          </a:p>
        </p:txBody>
      </p:sp>
      <p:sp>
        <p:nvSpPr>
          <p:cNvPr id="4" name="Номер слайда 3">
            <a:extLst>
              <a:ext uri="{FF2B5EF4-FFF2-40B4-BE49-F238E27FC236}">
                <a16:creationId xmlns:a16="http://schemas.microsoft.com/office/drawing/2014/main" id="{53F143D4-B274-4B8D-81EF-6D6EF5008724}"/>
              </a:ext>
            </a:extLst>
          </p:cNvPr>
          <p:cNvSpPr>
            <a:spLocks noGrp="1"/>
          </p:cNvSpPr>
          <p:nvPr>
            <p:ph type="sldNum" sz="quarter" idx="12"/>
          </p:nvPr>
        </p:nvSpPr>
        <p:spPr/>
        <p:txBody>
          <a:bodyPr/>
          <a:lstStyle/>
          <a:p>
            <a:pPr>
              <a:defRPr/>
            </a:pPr>
            <a:fld id="{0711C594-2368-4BC3-84E0-35AAB0EBECF3}" type="slidenum">
              <a:rPr lang="ru-RU" smtClean="0"/>
              <a:pPr>
                <a:defRPr/>
              </a:pPr>
              <a:t>10</a:t>
            </a:fld>
            <a:endParaRPr lang="ru-RU"/>
          </a:p>
        </p:txBody>
      </p:sp>
      <p:pic>
        <p:nvPicPr>
          <p:cNvPr id="5" name="Picture 41" descr="fsetan_emblema2007">
            <a:extLst>
              <a:ext uri="{FF2B5EF4-FFF2-40B4-BE49-F238E27FC236}">
                <a16:creationId xmlns:a16="http://schemas.microsoft.com/office/drawing/2014/main" id="{52D8590B-3503-4591-95B3-6B884D9A55B3}"/>
              </a:ext>
            </a:extLst>
          </p:cNvPr>
          <p:cNvPicPr>
            <a:picLocks noChangeAspect="1" noChangeArrowheads="1"/>
          </p:cNvPicPr>
          <p:nvPr/>
        </p:nvPicPr>
        <p:blipFill>
          <a:blip r:embed="rId3" cstate="print"/>
          <a:srcRect/>
          <a:stretch>
            <a:fillRect/>
          </a:stretch>
        </p:blipFill>
        <p:spPr bwMode="auto">
          <a:xfrm>
            <a:off x="209550" y="0"/>
            <a:ext cx="1577137" cy="1945493"/>
          </a:xfrm>
          <a:prstGeom prst="rect">
            <a:avLst/>
          </a:prstGeom>
          <a:noFill/>
          <a:ln w="9525">
            <a:noFill/>
            <a:miter lim="800000"/>
            <a:headEnd/>
            <a:tailEnd/>
          </a:ln>
        </p:spPr>
      </p:pic>
    </p:spTree>
    <p:extLst>
      <p:ext uri="{BB962C8B-B14F-4D97-AF65-F5344CB8AC3E}">
        <p14:creationId xmlns:p14="http://schemas.microsoft.com/office/powerpoint/2010/main" val="1971064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F8E02B-803B-44F3-A1FB-090F7505FD70}"/>
              </a:ext>
            </a:extLst>
          </p:cNvPr>
          <p:cNvSpPr>
            <a:spLocks noGrp="1"/>
          </p:cNvSpPr>
          <p:nvPr>
            <p:ph type="title"/>
          </p:nvPr>
        </p:nvSpPr>
        <p:spPr>
          <a:xfrm>
            <a:off x="1602486" y="171450"/>
            <a:ext cx="6209872" cy="742950"/>
          </a:xfrm>
        </p:spPr>
        <p:txBody>
          <a:bodyPr>
            <a:normAutofit/>
          </a:bodyPr>
          <a:lstStyle/>
          <a:p>
            <a:pPr algn="ctr"/>
            <a:r>
              <a:rPr lang="ru-RU" sz="1800" b="1" dirty="0">
                <a:solidFill>
                  <a:schemeClr val="tx1"/>
                </a:solidFill>
              </a:rPr>
              <a:t>Выдача предписания об устранении выявленных нарушений в 2023 году*</a:t>
            </a:r>
          </a:p>
        </p:txBody>
      </p:sp>
      <p:sp>
        <p:nvSpPr>
          <p:cNvPr id="4" name="Прямоугольник 3">
            <a:extLst>
              <a:ext uri="{FF2B5EF4-FFF2-40B4-BE49-F238E27FC236}">
                <a16:creationId xmlns:a16="http://schemas.microsoft.com/office/drawing/2014/main" id="{DE82F790-50DD-4E9A-9585-D175C1A40523}"/>
              </a:ext>
            </a:extLst>
          </p:cNvPr>
          <p:cNvSpPr/>
          <p:nvPr/>
        </p:nvSpPr>
        <p:spPr>
          <a:xfrm>
            <a:off x="1817694" y="2097694"/>
            <a:ext cx="2430271" cy="8242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400" dirty="0">
                <a:latin typeface="Times New Roman" panose="02020603050405020304" pitchFamily="18" charset="0"/>
                <a:cs typeface="Times New Roman" panose="02020603050405020304" pitchFamily="18" charset="0"/>
              </a:rPr>
              <a:t>Причинения вреда жизни и тяжкого вреда здоровью</a:t>
            </a:r>
          </a:p>
        </p:txBody>
      </p:sp>
      <p:sp>
        <p:nvSpPr>
          <p:cNvPr id="5" name="Прямоугольник 4">
            <a:extLst>
              <a:ext uri="{FF2B5EF4-FFF2-40B4-BE49-F238E27FC236}">
                <a16:creationId xmlns:a16="http://schemas.microsoft.com/office/drawing/2014/main" id="{40BCBA34-955E-4717-B9D3-C2021B8935F6}"/>
              </a:ext>
            </a:extLst>
          </p:cNvPr>
          <p:cNvSpPr/>
          <p:nvPr/>
        </p:nvSpPr>
        <p:spPr>
          <a:xfrm>
            <a:off x="1601669" y="1020302"/>
            <a:ext cx="2890853" cy="968422"/>
          </a:xfrm>
          <a:prstGeom prst="rect">
            <a:avLst/>
          </a:prstGeom>
          <a:solidFill>
            <a:srgbClr val="C0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ru-RU"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НЕПОСРЕДСТВЕННАЯ</a:t>
            </a:r>
            <a:r>
              <a:rPr lang="ru-RU" dirty="0">
                <a:latin typeface="Times New Roman" panose="02020603050405020304" pitchFamily="18" charset="0"/>
                <a:cs typeface="Times New Roman" panose="02020603050405020304" pitchFamily="18" charset="0"/>
              </a:rPr>
              <a:t> угроза</a:t>
            </a:r>
          </a:p>
        </p:txBody>
      </p:sp>
      <p:sp>
        <p:nvSpPr>
          <p:cNvPr id="6" name="Прямоугольник 5">
            <a:extLst>
              <a:ext uri="{FF2B5EF4-FFF2-40B4-BE49-F238E27FC236}">
                <a16:creationId xmlns:a16="http://schemas.microsoft.com/office/drawing/2014/main" id="{FB96A11A-F650-46CB-B7F5-7E5C48640E6E}"/>
              </a:ext>
            </a:extLst>
          </p:cNvPr>
          <p:cNvSpPr/>
          <p:nvPr/>
        </p:nvSpPr>
        <p:spPr>
          <a:xfrm>
            <a:off x="1817693" y="3202985"/>
            <a:ext cx="2430272"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400" dirty="0">
                <a:latin typeface="Times New Roman" panose="02020603050405020304" pitchFamily="18" charset="0"/>
                <a:cs typeface="Times New Roman" panose="02020603050405020304" pitchFamily="18" charset="0"/>
              </a:rPr>
              <a:t>Возникновения ЧС природного и техногенного характера</a:t>
            </a:r>
          </a:p>
        </p:txBody>
      </p:sp>
      <p:sp>
        <p:nvSpPr>
          <p:cNvPr id="7" name="Прямоугольник 6">
            <a:extLst>
              <a:ext uri="{FF2B5EF4-FFF2-40B4-BE49-F238E27FC236}">
                <a16:creationId xmlns:a16="http://schemas.microsoft.com/office/drawing/2014/main" id="{4D7A1EDB-F808-4E00-AD75-8AF630F4D889}"/>
              </a:ext>
            </a:extLst>
          </p:cNvPr>
          <p:cNvSpPr/>
          <p:nvPr/>
        </p:nvSpPr>
        <p:spPr>
          <a:xfrm>
            <a:off x="1817693" y="4163259"/>
            <a:ext cx="2430271" cy="64807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400" dirty="0">
                <a:latin typeface="Times New Roman" panose="02020603050405020304" pitchFamily="18" charset="0"/>
                <a:cs typeface="Times New Roman" panose="02020603050405020304" pitchFamily="18" charset="0"/>
              </a:rPr>
              <a:t>Причинения ущерба обороне страны и безопасности государства</a:t>
            </a:r>
          </a:p>
        </p:txBody>
      </p:sp>
      <p:cxnSp>
        <p:nvCxnSpPr>
          <p:cNvPr id="21" name="Прямая со стрелкой 20">
            <a:extLst>
              <a:ext uri="{FF2B5EF4-FFF2-40B4-BE49-F238E27FC236}">
                <a16:creationId xmlns:a16="http://schemas.microsoft.com/office/drawing/2014/main" id="{9E91B2DD-7327-4F9E-AA71-FAB6421E129E}"/>
              </a:ext>
            </a:extLst>
          </p:cNvPr>
          <p:cNvCxnSpPr>
            <a:cxnSpLocks/>
          </p:cNvCxnSpPr>
          <p:nvPr/>
        </p:nvCxnSpPr>
        <p:spPr>
          <a:xfrm>
            <a:off x="1609139" y="2085696"/>
            <a:ext cx="0" cy="5940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a:extLst>
              <a:ext uri="{FF2B5EF4-FFF2-40B4-BE49-F238E27FC236}">
                <a16:creationId xmlns:a16="http://schemas.microsoft.com/office/drawing/2014/main" id="{EA48E7C4-BB9B-41F3-AE4F-0D3251C3739F}"/>
              </a:ext>
            </a:extLst>
          </p:cNvPr>
          <p:cNvCxnSpPr>
            <a:cxnSpLocks/>
          </p:cNvCxnSpPr>
          <p:nvPr/>
        </p:nvCxnSpPr>
        <p:spPr>
          <a:xfrm>
            <a:off x="1602486" y="2826814"/>
            <a:ext cx="0" cy="6600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a:extLst>
              <a:ext uri="{FF2B5EF4-FFF2-40B4-BE49-F238E27FC236}">
                <a16:creationId xmlns:a16="http://schemas.microsoft.com/office/drawing/2014/main" id="{DBC883C0-DB1C-41B5-A90C-6AFC9975E301}"/>
              </a:ext>
            </a:extLst>
          </p:cNvPr>
          <p:cNvCxnSpPr>
            <a:cxnSpLocks/>
          </p:cNvCxnSpPr>
          <p:nvPr/>
        </p:nvCxnSpPr>
        <p:spPr>
          <a:xfrm>
            <a:off x="1602486" y="3827038"/>
            <a:ext cx="0" cy="6600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a:extLst>
              <a:ext uri="{FF2B5EF4-FFF2-40B4-BE49-F238E27FC236}">
                <a16:creationId xmlns:a16="http://schemas.microsoft.com/office/drawing/2014/main" id="{A1B96014-C5A9-4939-AA6E-EC08449255F1}"/>
              </a:ext>
            </a:extLst>
          </p:cNvPr>
          <p:cNvCxnSpPr>
            <a:cxnSpLocks/>
          </p:cNvCxnSpPr>
          <p:nvPr/>
        </p:nvCxnSpPr>
        <p:spPr>
          <a:xfrm>
            <a:off x="1609139" y="2733768"/>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a:extLst>
              <a:ext uri="{FF2B5EF4-FFF2-40B4-BE49-F238E27FC236}">
                <a16:creationId xmlns:a16="http://schemas.microsoft.com/office/drawing/2014/main" id="{F98C5415-0E6A-496B-8434-53F7E1FFD410}"/>
              </a:ext>
            </a:extLst>
          </p:cNvPr>
          <p:cNvCxnSpPr>
            <a:cxnSpLocks/>
          </p:cNvCxnSpPr>
          <p:nvPr/>
        </p:nvCxnSpPr>
        <p:spPr>
          <a:xfrm>
            <a:off x="1601669" y="3651870"/>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a:extLst>
              <a:ext uri="{FF2B5EF4-FFF2-40B4-BE49-F238E27FC236}">
                <a16:creationId xmlns:a16="http://schemas.microsoft.com/office/drawing/2014/main" id="{A075AD55-EC13-4838-A138-EB05A481C4D9}"/>
              </a:ext>
            </a:extLst>
          </p:cNvPr>
          <p:cNvCxnSpPr>
            <a:cxnSpLocks/>
          </p:cNvCxnSpPr>
          <p:nvPr/>
        </p:nvCxnSpPr>
        <p:spPr>
          <a:xfrm>
            <a:off x="1601669" y="4623978"/>
            <a:ext cx="2160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Прямоугольник: скругленные углы 29">
            <a:extLst>
              <a:ext uri="{FF2B5EF4-FFF2-40B4-BE49-F238E27FC236}">
                <a16:creationId xmlns:a16="http://schemas.microsoft.com/office/drawing/2014/main" id="{2D033BCC-7B10-4C1C-AD41-392BB671BDEC}"/>
              </a:ext>
            </a:extLst>
          </p:cNvPr>
          <p:cNvSpPr/>
          <p:nvPr/>
        </p:nvSpPr>
        <p:spPr>
          <a:xfrm>
            <a:off x="5262376" y="2119385"/>
            <a:ext cx="2214215" cy="1279866"/>
          </a:xfrm>
          <a:prstGeom prst="roundRect">
            <a:avLst/>
          </a:prstGeom>
          <a:solidFill>
            <a:srgbClr val="00B0F0"/>
          </a:solidFill>
          <a:ln>
            <a:solidFill>
              <a:schemeClr val="tx1"/>
            </a:solidFill>
          </a:ln>
          <a:scene3d>
            <a:camera prst="orthographicFront" fov="0">
              <a:rot lat="0" lon="0" rev="0"/>
            </a:camera>
            <a:lightRig rig="brightRoom" dir="tl">
              <a:rot lat="0" lon="0" rev="8700000"/>
            </a:lightRig>
          </a:scene3d>
          <a:sp3d contourW="12700">
            <a:bevelT w="0" h="0"/>
            <a:contourClr>
              <a:schemeClr val="tx1"/>
            </a:contourClr>
          </a:sp3d>
        </p:spPr>
        <p:style>
          <a:lnRef idx="1">
            <a:schemeClr val="accent2"/>
          </a:lnRef>
          <a:fillRef idx="3">
            <a:schemeClr val="accent2"/>
          </a:fillRef>
          <a:effectRef idx="2">
            <a:schemeClr val="accent2"/>
          </a:effectRef>
          <a:fontRef idx="minor">
            <a:schemeClr val="lt1"/>
          </a:fontRef>
        </p:style>
        <p:txBody>
          <a:bodyPr rtlCol="0" anchor="ctr"/>
          <a:lstStyle/>
          <a:p>
            <a:pPr algn="ctr"/>
            <a:r>
              <a:rPr lang="ru-RU" sz="1600" dirty="0">
                <a:solidFill>
                  <a:schemeClr val="tx1"/>
                </a:solidFill>
                <a:latin typeface="Times New Roman" panose="02020603050405020304" pitchFamily="18" charset="0"/>
                <a:cs typeface="Times New Roman" panose="02020603050405020304" pitchFamily="18" charset="0"/>
              </a:rPr>
              <a:t>Предписание об устранении выявленных в рамках КНМ нарушений</a:t>
            </a:r>
          </a:p>
        </p:txBody>
      </p:sp>
      <p:sp>
        <p:nvSpPr>
          <p:cNvPr id="33" name="Стрелка: вправо с вырезом 32">
            <a:extLst>
              <a:ext uri="{FF2B5EF4-FFF2-40B4-BE49-F238E27FC236}">
                <a16:creationId xmlns:a16="http://schemas.microsoft.com/office/drawing/2014/main" id="{E7330331-208B-40F2-8EC1-D5FEB99FDE0E}"/>
              </a:ext>
            </a:extLst>
          </p:cNvPr>
          <p:cNvSpPr/>
          <p:nvPr/>
        </p:nvSpPr>
        <p:spPr>
          <a:xfrm rot="20992461">
            <a:off x="4393351" y="2335568"/>
            <a:ext cx="733806" cy="36347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Стрелка: вправо с вырезом 33">
            <a:extLst>
              <a:ext uri="{FF2B5EF4-FFF2-40B4-BE49-F238E27FC236}">
                <a16:creationId xmlns:a16="http://schemas.microsoft.com/office/drawing/2014/main" id="{8713985B-6284-4833-99E5-41D855751068}"/>
              </a:ext>
            </a:extLst>
          </p:cNvPr>
          <p:cNvSpPr/>
          <p:nvPr/>
        </p:nvSpPr>
        <p:spPr>
          <a:xfrm rot="20336404">
            <a:off x="4388267" y="3123411"/>
            <a:ext cx="733806" cy="36347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Стрелка: вправо с вырезом 34">
            <a:extLst>
              <a:ext uri="{FF2B5EF4-FFF2-40B4-BE49-F238E27FC236}">
                <a16:creationId xmlns:a16="http://schemas.microsoft.com/office/drawing/2014/main" id="{4CAE486B-642D-4F43-AB69-102DBB76898D}"/>
              </a:ext>
            </a:extLst>
          </p:cNvPr>
          <p:cNvSpPr/>
          <p:nvPr/>
        </p:nvSpPr>
        <p:spPr>
          <a:xfrm rot="19187619">
            <a:off x="4195503" y="3816584"/>
            <a:ext cx="1507610" cy="36347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Прямоугольник 35">
            <a:extLst>
              <a:ext uri="{FF2B5EF4-FFF2-40B4-BE49-F238E27FC236}">
                <a16:creationId xmlns:a16="http://schemas.microsoft.com/office/drawing/2014/main" id="{AC8ACDF5-31EB-458F-8E44-E9BDCE9900A7}"/>
              </a:ext>
            </a:extLst>
          </p:cNvPr>
          <p:cNvSpPr/>
          <p:nvPr/>
        </p:nvSpPr>
        <p:spPr>
          <a:xfrm>
            <a:off x="5650650" y="4292098"/>
            <a:ext cx="3313837" cy="624276"/>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r>
              <a:rPr lang="ru-RU" sz="1200" dirty="0">
                <a:latin typeface="Times New Roman" panose="02020603050405020304" pitchFamily="18" charset="0"/>
                <a:cs typeface="Times New Roman" panose="02020603050405020304" pitchFamily="18" charset="0"/>
              </a:rPr>
              <a:t>* Пункт 7(1) Постановления Правительства РФ от 10.03.2022 № 336</a:t>
            </a:r>
          </a:p>
        </p:txBody>
      </p:sp>
      <p:pic>
        <p:nvPicPr>
          <p:cNvPr id="19" name="Picture 41" descr="fsetan_emblema2007">
            <a:extLst>
              <a:ext uri="{FF2B5EF4-FFF2-40B4-BE49-F238E27FC236}">
                <a16:creationId xmlns:a16="http://schemas.microsoft.com/office/drawing/2014/main" id="{0A64B45D-254A-48BF-BE80-103F5EF989B9}"/>
              </a:ext>
            </a:extLst>
          </p:cNvPr>
          <p:cNvPicPr>
            <a:picLocks noChangeAspect="1" noChangeArrowheads="1"/>
          </p:cNvPicPr>
          <p:nvPr/>
        </p:nvPicPr>
        <p:blipFill>
          <a:blip r:embed="rId3" cstate="print"/>
          <a:srcRect/>
          <a:stretch>
            <a:fillRect/>
          </a:stretch>
        </p:blipFill>
        <p:spPr bwMode="auto">
          <a:xfrm>
            <a:off x="209550" y="0"/>
            <a:ext cx="1577137" cy="1945493"/>
          </a:xfrm>
          <a:prstGeom prst="rect">
            <a:avLst/>
          </a:prstGeom>
          <a:noFill/>
          <a:ln w="9525">
            <a:noFill/>
            <a:miter lim="800000"/>
            <a:headEnd/>
            <a:tailEnd/>
          </a:ln>
        </p:spPr>
      </p:pic>
    </p:spTree>
    <p:extLst>
      <p:ext uri="{BB962C8B-B14F-4D97-AF65-F5344CB8AC3E}">
        <p14:creationId xmlns:p14="http://schemas.microsoft.com/office/powerpoint/2010/main" val="952227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F8E02B-803B-44F3-A1FB-090F7505FD70}"/>
              </a:ext>
            </a:extLst>
          </p:cNvPr>
          <p:cNvSpPr>
            <a:spLocks noGrp="1"/>
          </p:cNvSpPr>
          <p:nvPr>
            <p:ph type="title"/>
          </p:nvPr>
        </p:nvSpPr>
        <p:spPr>
          <a:xfrm>
            <a:off x="1602486" y="171450"/>
            <a:ext cx="7331964" cy="732155"/>
          </a:xfrm>
        </p:spPr>
        <p:txBody>
          <a:bodyPr>
            <a:normAutofit fontScale="90000"/>
          </a:bodyPr>
          <a:lstStyle/>
          <a:p>
            <a:pPr algn="ctr"/>
            <a:r>
              <a:rPr lang="ru-RU" sz="1800" b="1" dirty="0">
                <a:solidFill>
                  <a:schemeClr val="tx1"/>
                </a:solidFill>
              </a:rPr>
              <a:t>Виды профилактических мероприятий при осуществлении государственного строительного надзора </a:t>
            </a:r>
            <a:br>
              <a:rPr lang="ru-RU" sz="1800" b="1" dirty="0">
                <a:solidFill>
                  <a:schemeClr val="tx1"/>
                </a:solidFill>
              </a:rPr>
            </a:br>
            <a:r>
              <a:rPr lang="ru-RU" sz="1800" b="1" dirty="0">
                <a:solidFill>
                  <a:schemeClr val="tx1"/>
                </a:solidFill>
              </a:rPr>
              <a:t>(</a:t>
            </a:r>
            <a:r>
              <a:rPr lang="ru-RU" sz="1300" b="1" dirty="0">
                <a:solidFill>
                  <a:schemeClr val="tx1"/>
                </a:solidFill>
                <a:latin typeface="Times New Roman" panose="02020603050405020304" pitchFamily="18" charset="0"/>
                <a:cs typeface="Times New Roman" panose="02020603050405020304" pitchFamily="18" charset="0"/>
              </a:rPr>
              <a:t>статья 45 Федерального закона от 31.07.2020 № 248-ФЗ, пункт 7  Положения о федеральном государственном строительном надзоре, утв. Постановлением Правительства РФ от </a:t>
            </a:r>
            <a:r>
              <a:rPr lang="en-US" sz="1300" b="1" dirty="0">
                <a:solidFill>
                  <a:schemeClr val="tx1"/>
                </a:solidFill>
                <a:latin typeface="Times New Roman" panose="02020603050405020304" pitchFamily="18" charset="0"/>
                <a:cs typeface="Times New Roman" panose="02020603050405020304" pitchFamily="18" charset="0"/>
              </a:rPr>
              <a:t>30.06.2021 </a:t>
            </a:r>
            <a:r>
              <a:rPr lang="ru-RU" sz="1300" b="1" dirty="0">
                <a:solidFill>
                  <a:schemeClr val="tx1"/>
                </a:solidFill>
                <a:latin typeface="Times New Roman" panose="02020603050405020304" pitchFamily="18" charset="0"/>
                <a:cs typeface="Times New Roman" panose="02020603050405020304" pitchFamily="18" charset="0"/>
              </a:rPr>
              <a:t>№</a:t>
            </a:r>
            <a:r>
              <a:rPr lang="en-US" sz="1300" b="1" dirty="0">
                <a:solidFill>
                  <a:schemeClr val="tx1"/>
                </a:solidFill>
                <a:latin typeface="Times New Roman" panose="02020603050405020304" pitchFamily="18" charset="0"/>
                <a:cs typeface="Times New Roman" panose="02020603050405020304" pitchFamily="18" charset="0"/>
              </a:rPr>
              <a:t> 1087</a:t>
            </a:r>
            <a:r>
              <a:rPr lang="ru-RU" sz="1300" b="1" dirty="0">
                <a:solidFill>
                  <a:schemeClr val="tx1"/>
                </a:solidFill>
                <a:latin typeface="Times New Roman" panose="02020603050405020304" pitchFamily="18" charset="0"/>
                <a:cs typeface="Times New Roman" panose="02020603050405020304" pitchFamily="18" charset="0"/>
              </a:rPr>
              <a:t>) </a:t>
            </a:r>
          </a:p>
        </p:txBody>
      </p:sp>
      <p:pic>
        <p:nvPicPr>
          <p:cNvPr id="19" name="Picture 41" descr="fsetan_emblema2007">
            <a:extLst>
              <a:ext uri="{FF2B5EF4-FFF2-40B4-BE49-F238E27FC236}">
                <a16:creationId xmlns:a16="http://schemas.microsoft.com/office/drawing/2014/main" id="{0A64B45D-254A-48BF-BE80-103F5EF989B9}"/>
              </a:ext>
            </a:extLst>
          </p:cNvPr>
          <p:cNvPicPr>
            <a:picLocks noChangeAspect="1" noChangeArrowheads="1"/>
          </p:cNvPicPr>
          <p:nvPr/>
        </p:nvPicPr>
        <p:blipFill>
          <a:blip r:embed="rId2" cstate="print"/>
          <a:srcRect/>
          <a:stretch>
            <a:fillRect/>
          </a:stretch>
        </p:blipFill>
        <p:spPr bwMode="auto">
          <a:xfrm>
            <a:off x="148227" y="0"/>
            <a:ext cx="1577137" cy="1945493"/>
          </a:xfrm>
          <a:prstGeom prst="rect">
            <a:avLst/>
          </a:prstGeom>
          <a:noFill/>
          <a:ln w="9525">
            <a:noFill/>
            <a:miter lim="800000"/>
            <a:headEnd/>
            <a:tailEnd/>
          </a:ln>
        </p:spPr>
      </p:pic>
      <p:sp>
        <p:nvSpPr>
          <p:cNvPr id="10" name="Овал 9">
            <a:extLst>
              <a:ext uri="{FF2B5EF4-FFF2-40B4-BE49-F238E27FC236}">
                <a16:creationId xmlns:a16="http://schemas.microsoft.com/office/drawing/2014/main" id="{4011E391-E25B-4C08-9CA1-87C102748D11}"/>
              </a:ext>
            </a:extLst>
          </p:cNvPr>
          <p:cNvSpPr/>
          <p:nvPr/>
        </p:nvSpPr>
        <p:spPr>
          <a:xfrm>
            <a:off x="5938300" y="1631031"/>
            <a:ext cx="2876280" cy="856739"/>
          </a:xfrm>
          <a:prstGeom prst="ellipse">
            <a:avLst/>
          </a:prstGeom>
          <a:noFill/>
        </p:spPr>
        <p:style>
          <a:lnRef idx="0">
            <a:schemeClr val="accent3"/>
          </a:lnRef>
          <a:fillRef idx="3">
            <a:schemeClr val="accent3"/>
          </a:fillRef>
          <a:effectRef idx="3">
            <a:schemeClr val="accent3"/>
          </a:effectRef>
          <a:fontRef idx="minor">
            <a:schemeClr val="lt1"/>
          </a:fontRef>
        </p:style>
        <p:txBody>
          <a:bodyPr rtlCol="0" anchor="ctr"/>
          <a:lstStyle/>
          <a:p>
            <a:pPr algn="ctr"/>
            <a:r>
              <a:rPr lang="ru-RU" dirty="0">
                <a:solidFill>
                  <a:schemeClr val="tx1"/>
                </a:solidFill>
                <a:effectLst/>
              </a:rPr>
              <a:t>консультирование</a:t>
            </a:r>
          </a:p>
        </p:txBody>
      </p:sp>
      <p:sp>
        <p:nvSpPr>
          <p:cNvPr id="27" name="Овал 26">
            <a:extLst>
              <a:ext uri="{FF2B5EF4-FFF2-40B4-BE49-F238E27FC236}">
                <a16:creationId xmlns:a16="http://schemas.microsoft.com/office/drawing/2014/main" id="{2451438C-4FB1-4A80-8B14-D0AF727D1DB3}"/>
              </a:ext>
            </a:extLst>
          </p:cNvPr>
          <p:cNvSpPr/>
          <p:nvPr/>
        </p:nvSpPr>
        <p:spPr>
          <a:xfrm>
            <a:off x="1495695" y="1598380"/>
            <a:ext cx="2876280" cy="914400"/>
          </a:xfrm>
          <a:prstGeom prst="ellipse">
            <a:avLst/>
          </a:prstGeom>
          <a:noFill/>
        </p:spPr>
        <p:style>
          <a:lnRef idx="0">
            <a:schemeClr val="accent3"/>
          </a:lnRef>
          <a:fillRef idx="3">
            <a:schemeClr val="accent3"/>
          </a:fillRef>
          <a:effectRef idx="3">
            <a:schemeClr val="accent3"/>
          </a:effectRef>
          <a:fontRef idx="minor">
            <a:schemeClr val="lt1"/>
          </a:fontRef>
        </p:style>
        <p:txBody>
          <a:bodyPr rtlCol="0" anchor="ctr"/>
          <a:lstStyle/>
          <a:p>
            <a:pPr algn="ctr"/>
            <a:r>
              <a:rPr lang="ru-RU" dirty="0">
                <a:solidFill>
                  <a:schemeClr val="tx1"/>
                </a:solidFill>
                <a:effectLst/>
              </a:rPr>
              <a:t>информирование</a:t>
            </a:r>
          </a:p>
        </p:txBody>
      </p:sp>
      <p:sp>
        <p:nvSpPr>
          <p:cNvPr id="31" name="Овал 30">
            <a:extLst>
              <a:ext uri="{FF2B5EF4-FFF2-40B4-BE49-F238E27FC236}">
                <a16:creationId xmlns:a16="http://schemas.microsoft.com/office/drawing/2014/main" id="{C4D592C1-EE00-4ED3-B524-AFB48B7FB6F9}"/>
              </a:ext>
            </a:extLst>
          </p:cNvPr>
          <p:cNvSpPr/>
          <p:nvPr/>
        </p:nvSpPr>
        <p:spPr>
          <a:xfrm>
            <a:off x="1305030" y="2819961"/>
            <a:ext cx="3528392" cy="914400"/>
          </a:xfrm>
          <a:prstGeom prst="ellipse">
            <a:avLst/>
          </a:prstGeom>
          <a:noFill/>
        </p:spPr>
        <p:style>
          <a:lnRef idx="0">
            <a:schemeClr val="accent3"/>
          </a:lnRef>
          <a:fillRef idx="3">
            <a:schemeClr val="accent3"/>
          </a:fillRef>
          <a:effectRef idx="3">
            <a:schemeClr val="accent3"/>
          </a:effectRef>
          <a:fontRef idx="minor">
            <a:schemeClr val="lt1"/>
          </a:fontRef>
        </p:style>
        <p:txBody>
          <a:bodyPr rtlCol="0" anchor="ctr"/>
          <a:lstStyle/>
          <a:p>
            <a:pPr algn="ctr"/>
            <a:r>
              <a:rPr lang="ru-RU" dirty="0">
                <a:solidFill>
                  <a:schemeClr val="tx1"/>
                </a:solidFill>
                <a:effectLst/>
              </a:rPr>
              <a:t>обобщение правоприменительной практики</a:t>
            </a:r>
          </a:p>
        </p:txBody>
      </p:sp>
      <p:sp>
        <p:nvSpPr>
          <p:cNvPr id="32" name="Овал 31">
            <a:extLst>
              <a:ext uri="{FF2B5EF4-FFF2-40B4-BE49-F238E27FC236}">
                <a16:creationId xmlns:a16="http://schemas.microsoft.com/office/drawing/2014/main" id="{E398FFB8-AC8E-40D1-AF8A-4296C8C4ACB7}"/>
              </a:ext>
            </a:extLst>
          </p:cNvPr>
          <p:cNvSpPr/>
          <p:nvPr/>
        </p:nvSpPr>
        <p:spPr>
          <a:xfrm>
            <a:off x="3462866" y="4057650"/>
            <a:ext cx="3528392" cy="914400"/>
          </a:xfrm>
          <a:prstGeom prst="ellipse">
            <a:avLst/>
          </a:prstGeom>
          <a:noFill/>
        </p:spPr>
        <p:style>
          <a:lnRef idx="0">
            <a:schemeClr val="accent3"/>
          </a:lnRef>
          <a:fillRef idx="3">
            <a:schemeClr val="accent3"/>
          </a:fillRef>
          <a:effectRef idx="3">
            <a:schemeClr val="accent3"/>
          </a:effectRef>
          <a:fontRef idx="minor">
            <a:schemeClr val="lt1"/>
          </a:fontRef>
        </p:style>
        <p:txBody>
          <a:bodyPr rtlCol="0" anchor="ctr"/>
          <a:lstStyle/>
          <a:p>
            <a:pPr algn="ctr"/>
            <a:r>
              <a:rPr lang="ru-RU" dirty="0">
                <a:solidFill>
                  <a:schemeClr val="tx1"/>
                </a:solidFill>
                <a:effectLst/>
              </a:rPr>
              <a:t>профилактический визит</a:t>
            </a:r>
          </a:p>
        </p:txBody>
      </p:sp>
      <p:sp>
        <p:nvSpPr>
          <p:cNvPr id="37" name="Овал 36">
            <a:extLst>
              <a:ext uri="{FF2B5EF4-FFF2-40B4-BE49-F238E27FC236}">
                <a16:creationId xmlns:a16="http://schemas.microsoft.com/office/drawing/2014/main" id="{06629612-65EB-4B75-9DF8-850AF748DB00}"/>
              </a:ext>
            </a:extLst>
          </p:cNvPr>
          <p:cNvSpPr/>
          <p:nvPr/>
        </p:nvSpPr>
        <p:spPr>
          <a:xfrm>
            <a:off x="5650165" y="2819961"/>
            <a:ext cx="3528392" cy="914400"/>
          </a:xfrm>
          <a:prstGeom prst="ellipse">
            <a:avLst/>
          </a:prstGeom>
          <a:noFill/>
        </p:spPr>
        <p:style>
          <a:lnRef idx="0">
            <a:schemeClr val="accent3"/>
          </a:lnRef>
          <a:fillRef idx="3">
            <a:schemeClr val="accent3"/>
          </a:fillRef>
          <a:effectRef idx="3">
            <a:schemeClr val="accent3"/>
          </a:effectRef>
          <a:fontRef idx="minor">
            <a:schemeClr val="lt1"/>
          </a:fontRef>
        </p:style>
        <p:txBody>
          <a:bodyPr rtlCol="0" anchor="ctr"/>
          <a:lstStyle/>
          <a:p>
            <a:pPr algn="ctr"/>
            <a:r>
              <a:rPr lang="ru-RU" dirty="0">
                <a:solidFill>
                  <a:schemeClr val="tx1"/>
                </a:solidFill>
                <a:effectLst/>
              </a:rPr>
              <a:t>объявление предостережения</a:t>
            </a:r>
          </a:p>
        </p:txBody>
      </p:sp>
      <p:cxnSp>
        <p:nvCxnSpPr>
          <p:cNvPr id="12" name="Прямая со стрелкой 11">
            <a:extLst>
              <a:ext uri="{FF2B5EF4-FFF2-40B4-BE49-F238E27FC236}">
                <a16:creationId xmlns:a16="http://schemas.microsoft.com/office/drawing/2014/main" id="{AC2A425C-6844-49E0-BB5B-0D41C8E20C6B}"/>
              </a:ext>
            </a:extLst>
          </p:cNvPr>
          <p:cNvCxnSpPr>
            <a:cxnSpLocks/>
          </p:cNvCxnSpPr>
          <p:nvPr/>
        </p:nvCxnSpPr>
        <p:spPr>
          <a:xfrm>
            <a:off x="5230661" y="1106362"/>
            <a:ext cx="911831" cy="711643"/>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38" name="Прямая со стрелкой 37">
            <a:extLst>
              <a:ext uri="{FF2B5EF4-FFF2-40B4-BE49-F238E27FC236}">
                <a16:creationId xmlns:a16="http://schemas.microsoft.com/office/drawing/2014/main" id="{D0EAA6FB-D13D-49B7-8E12-13F981D72D86}"/>
              </a:ext>
            </a:extLst>
          </p:cNvPr>
          <p:cNvCxnSpPr>
            <a:cxnSpLocks/>
            <a:endCxn id="37" idx="1"/>
          </p:cNvCxnSpPr>
          <p:nvPr/>
        </p:nvCxnSpPr>
        <p:spPr>
          <a:xfrm>
            <a:off x="5148064" y="1106362"/>
            <a:ext cx="1018822" cy="184751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39" name="Прямая со стрелкой 38">
            <a:extLst>
              <a:ext uri="{FF2B5EF4-FFF2-40B4-BE49-F238E27FC236}">
                <a16:creationId xmlns:a16="http://schemas.microsoft.com/office/drawing/2014/main" id="{02E657C9-2815-49BC-ABC5-6DA8D75A2BD0}"/>
              </a:ext>
            </a:extLst>
          </p:cNvPr>
          <p:cNvCxnSpPr>
            <a:cxnSpLocks/>
          </p:cNvCxnSpPr>
          <p:nvPr/>
        </p:nvCxnSpPr>
        <p:spPr>
          <a:xfrm flipH="1">
            <a:off x="4171596" y="1085850"/>
            <a:ext cx="644473" cy="732155"/>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40" name="Прямая со стрелкой 39">
            <a:extLst>
              <a:ext uri="{FF2B5EF4-FFF2-40B4-BE49-F238E27FC236}">
                <a16:creationId xmlns:a16="http://schemas.microsoft.com/office/drawing/2014/main" id="{0A20BC77-D4AF-4B2B-B33E-93A4A47F945E}"/>
              </a:ext>
            </a:extLst>
          </p:cNvPr>
          <p:cNvCxnSpPr>
            <a:cxnSpLocks/>
          </p:cNvCxnSpPr>
          <p:nvPr/>
        </p:nvCxnSpPr>
        <p:spPr>
          <a:xfrm flipH="1">
            <a:off x="4373058" y="1085850"/>
            <a:ext cx="600858" cy="186802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41" name="Прямая со стрелкой 40">
            <a:extLst>
              <a:ext uri="{FF2B5EF4-FFF2-40B4-BE49-F238E27FC236}">
                <a16:creationId xmlns:a16="http://schemas.microsoft.com/office/drawing/2014/main" id="{47635C10-09B5-4112-95E2-427FDFD0C55A}"/>
              </a:ext>
            </a:extLst>
          </p:cNvPr>
          <p:cNvCxnSpPr>
            <a:cxnSpLocks/>
            <a:endCxn id="32" idx="0"/>
          </p:cNvCxnSpPr>
          <p:nvPr/>
        </p:nvCxnSpPr>
        <p:spPr>
          <a:xfrm>
            <a:off x="5076056" y="1075055"/>
            <a:ext cx="151006" cy="2982595"/>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267121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AE3B6-DFE9-4AEE-BEEE-9A19B5CE09D0}"/>
              </a:ext>
            </a:extLst>
          </p:cNvPr>
          <p:cNvSpPr>
            <a:spLocks noGrp="1"/>
          </p:cNvSpPr>
          <p:nvPr>
            <p:ph type="title"/>
          </p:nvPr>
        </p:nvSpPr>
        <p:spPr>
          <a:xfrm>
            <a:off x="1786687" y="206376"/>
            <a:ext cx="7143031" cy="857250"/>
          </a:xfrm>
        </p:spPr>
        <p:txBody>
          <a:bodyPr>
            <a:noAutofit/>
          </a:bodyPr>
          <a:lstStyle/>
          <a:p>
            <a:pPr algn="ctr"/>
            <a:r>
              <a:rPr lang="ru-RU" sz="1600" b="1" dirty="0">
                <a:solidFill>
                  <a:schemeClr val="tx1"/>
                </a:solidFill>
                <a:latin typeface="Times New Roman" panose="02020603050405020304" pitchFamily="18" charset="0"/>
                <a:cs typeface="Times New Roman" panose="02020603050405020304" pitchFamily="18" charset="0"/>
              </a:rPr>
              <a:t>Перечень индикаторов риска нарушения обязательных требований по федеральному государственному строительному надзору утвержден Приказом Министерства строительства и жилищно-коммунального хозяйства Российской Федерации от 21.12.2021 N 979/</a:t>
            </a:r>
            <a:r>
              <a:rPr lang="ru-RU" sz="1600" b="1" dirty="0" err="1">
                <a:solidFill>
                  <a:schemeClr val="tx1"/>
                </a:solidFill>
                <a:latin typeface="Times New Roman" panose="02020603050405020304" pitchFamily="18" charset="0"/>
                <a:cs typeface="Times New Roman" panose="02020603050405020304" pitchFamily="18" charset="0"/>
              </a:rPr>
              <a:t>пр</a:t>
            </a:r>
            <a:endParaRPr lang="ru-RU" sz="1600" b="1" dirty="0">
              <a:solidFill>
                <a:schemeClr val="tx1"/>
              </a:solidFill>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3D5AB324-9520-4A16-B9E6-5A9CCD18143B}"/>
              </a:ext>
            </a:extLst>
          </p:cNvPr>
          <p:cNvSpPr>
            <a:spLocks noGrp="1"/>
          </p:cNvSpPr>
          <p:nvPr>
            <p:ph idx="1"/>
          </p:nvPr>
        </p:nvSpPr>
        <p:spPr>
          <a:xfrm>
            <a:off x="998118" y="1063626"/>
            <a:ext cx="8034858" cy="3873499"/>
          </a:xfrm>
        </p:spPr>
        <p:txBody>
          <a:bodyPr anchor="ctr"/>
          <a:lstStyle/>
          <a:p>
            <a:pPr marL="358775" indent="357188" algn="just">
              <a:buNone/>
            </a:pPr>
            <a:r>
              <a:rPr lang="ru-RU" sz="1200" dirty="0">
                <a:solidFill>
                  <a:srgbClr val="000000"/>
                </a:solidFill>
                <a:latin typeface="Times New Roman" panose="02020603050405020304" pitchFamily="18" charset="0"/>
                <a:ea typeface="Times New Roman" panose="02020603050405020304" pitchFamily="18" charset="0"/>
              </a:rPr>
              <a:t>1. Наличие на земельном участке, на котором планируется осуществить строительство, реконструкцию объекта капитального строительства, указанного в части 8 статьи 54 Кодекса, работающей строительной техники для производства сваебойных, свайных работ, работающей стационарной техники для изготовления и применения бетонных смесей при отсутствии направленного застройщиком или техническим заказчиком в соответствии </a:t>
            </a:r>
            <a:br>
              <a:rPr lang="ru-RU" sz="1200" dirty="0">
                <a:solidFill>
                  <a:srgbClr val="000000"/>
                </a:solidFill>
                <a:latin typeface="Times New Roman" panose="02020603050405020304" pitchFamily="18" charset="0"/>
                <a:ea typeface="Times New Roman" panose="02020603050405020304" pitchFamily="18" charset="0"/>
              </a:rPr>
            </a:br>
            <a:r>
              <a:rPr lang="ru-RU" sz="1200" dirty="0">
                <a:solidFill>
                  <a:srgbClr val="000000"/>
                </a:solidFill>
                <a:latin typeface="Times New Roman" panose="02020603050405020304" pitchFamily="18" charset="0"/>
                <a:ea typeface="Times New Roman" panose="02020603050405020304" pitchFamily="18" charset="0"/>
              </a:rPr>
              <a:t>с частью 5 статьи 52 Кодекса извещения о начале работ по строительству, реконструкции объекта капитального строительства.</a:t>
            </a:r>
          </a:p>
          <a:p>
            <a:pPr marL="358775" indent="357188" algn="just">
              <a:buNone/>
            </a:pPr>
            <a:r>
              <a:rPr lang="ru-RU" sz="1200" dirty="0">
                <a:solidFill>
                  <a:srgbClr val="000000"/>
                </a:solidFill>
                <a:latin typeface="Times New Roman" panose="02020603050405020304" pitchFamily="18" charset="0"/>
                <a:ea typeface="Times New Roman" panose="02020603050405020304" pitchFamily="18" charset="0"/>
              </a:rPr>
              <a:t>2. Непоступление от застройщика или технического заказчика в федеральный орган исполнительной власти, уполномоченный на осуществление федерального государственного строительного надзора, извещения о начале работ в течение 90 календарных дней со дня получения копии разрешения на строительство, направленной в соответствии с частью 15 статьи 51 Кодекса.</a:t>
            </a:r>
          </a:p>
          <a:p>
            <a:pPr marL="358775" indent="357188" algn="just">
              <a:buNone/>
            </a:pPr>
            <a:r>
              <a:rPr lang="ru-RU" sz="1200" dirty="0">
                <a:solidFill>
                  <a:srgbClr val="000000"/>
                </a:solidFill>
                <a:latin typeface="Times New Roman" panose="02020603050405020304" pitchFamily="18" charset="0"/>
                <a:ea typeface="Times New Roman" panose="02020603050405020304" pitchFamily="18" charset="0"/>
              </a:rPr>
              <a:t>3. Получение от застройщика, технического заказчика, лица, осуществляющего строительство, реконструкцию объекта капитального строительства, извещения об изменении сроков наступления события, которое является основанием для проведения контрольного (надзорного) мероприятия, предусмотренного программой проверок, по причине прекращения или приостановления контролируемым лицом работ </a:t>
            </a:r>
            <a:br>
              <a:rPr lang="ru-RU" sz="1200" dirty="0">
                <a:solidFill>
                  <a:srgbClr val="000000"/>
                </a:solidFill>
                <a:latin typeface="Times New Roman" panose="02020603050405020304" pitchFamily="18" charset="0"/>
                <a:ea typeface="Times New Roman" panose="02020603050405020304" pitchFamily="18" charset="0"/>
              </a:rPr>
            </a:br>
            <a:r>
              <a:rPr lang="ru-RU" sz="1200" dirty="0">
                <a:solidFill>
                  <a:srgbClr val="000000"/>
                </a:solidFill>
                <a:latin typeface="Times New Roman" panose="02020603050405020304" pitchFamily="18" charset="0"/>
                <a:ea typeface="Times New Roman" panose="02020603050405020304" pitchFamily="18" charset="0"/>
              </a:rPr>
              <a:t>по строительству, реконструкции объекта капитального строительства на период более чем шесть месяцев с даты поступления указанного извещения.</a:t>
            </a:r>
          </a:p>
        </p:txBody>
      </p:sp>
      <p:sp>
        <p:nvSpPr>
          <p:cNvPr id="4" name="Номер слайда 3">
            <a:extLst>
              <a:ext uri="{FF2B5EF4-FFF2-40B4-BE49-F238E27FC236}">
                <a16:creationId xmlns:a16="http://schemas.microsoft.com/office/drawing/2014/main" id="{53F143D4-B274-4B8D-81EF-6D6EF5008724}"/>
              </a:ext>
            </a:extLst>
          </p:cNvPr>
          <p:cNvSpPr>
            <a:spLocks noGrp="1"/>
          </p:cNvSpPr>
          <p:nvPr>
            <p:ph type="sldNum" sz="quarter" idx="12"/>
          </p:nvPr>
        </p:nvSpPr>
        <p:spPr/>
        <p:txBody>
          <a:bodyPr/>
          <a:lstStyle/>
          <a:p>
            <a:pPr>
              <a:defRPr/>
            </a:pPr>
            <a:fld id="{0711C594-2368-4BC3-84E0-35AAB0EBECF3}" type="slidenum">
              <a:rPr lang="ru-RU" smtClean="0"/>
              <a:pPr>
                <a:defRPr/>
              </a:pPr>
              <a:t>13</a:t>
            </a:fld>
            <a:endParaRPr lang="ru-RU"/>
          </a:p>
        </p:txBody>
      </p:sp>
      <p:pic>
        <p:nvPicPr>
          <p:cNvPr id="5" name="Picture 41" descr="fsetan_emblema2007">
            <a:extLst>
              <a:ext uri="{FF2B5EF4-FFF2-40B4-BE49-F238E27FC236}">
                <a16:creationId xmlns:a16="http://schemas.microsoft.com/office/drawing/2014/main" id="{52D8590B-3503-4591-95B3-6B884D9A55B3}"/>
              </a:ext>
            </a:extLst>
          </p:cNvPr>
          <p:cNvPicPr>
            <a:picLocks noChangeAspect="1" noChangeArrowheads="1"/>
          </p:cNvPicPr>
          <p:nvPr/>
        </p:nvPicPr>
        <p:blipFill>
          <a:blip r:embed="rId3" cstate="print"/>
          <a:srcRect/>
          <a:stretch>
            <a:fillRect/>
          </a:stretch>
        </p:blipFill>
        <p:spPr bwMode="auto">
          <a:xfrm>
            <a:off x="209550" y="0"/>
            <a:ext cx="1577137" cy="1945493"/>
          </a:xfrm>
          <a:prstGeom prst="rect">
            <a:avLst/>
          </a:prstGeom>
          <a:noFill/>
          <a:ln w="9525">
            <a:noFill/>
            <a:miter lim="800000"/>
            <a:headEnd/>
            <a:tailEnd/>
          </a:ln>
        </p:spPr>
      </p:pic>
    </p:spTree>
    <p:extLst>
      <p:ext uri="{BB962C8B-B14F-4D97-AF65-F5344CB8AC3E}">
        <p14:creationId xmlns:p14="http://schemas.microsoft.com/office/powerpoint/2010/main" val="1314526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AE3B6-DFE9-4AEE-BEEE-9A19B5CE09D0}"/>
              </a:ext>
            </a:extLst>
          </p:cNvPr>
          <p:cNvSpPr>
            <a:spLocks noGrp="1"/>
          </p:cNvSpPr>
          <p:nvPr>
            <p:ph type="title"/>
          </p:nvPr>
        </p:nvSpPr>
        <p:spPr>
          <a:xfrm>
            <a:off x="1786687" y="206376"/>
            <a:ext cx="7143031" cy="857250"/>
          </a:xfrm>
        </p:spPr>
        <p:txBody>
          <a:bodyPr>
            <a:noAutofit/>
          </a:bodyPr>
          <a:lstStyle/>
          <a:p>
            <a:pPr algn="ctr"/>
            <a:r>
              <a:rPr lang="ru-RU" sz="2000" b="1" dirty="0">
                <a:solidFill>
                  <a:schemeClr val="tx1"/>
                </a:solidFill>
                <a:latin typeface="Times New Roman" panose="02020603050405020304" pitchFamily="18" charset="0"/>
                <a:cs typeface="Times New Roman" panose="02020603050405020304" pitchFamily="18" charset="0"/>
              </a:rPr>
              <a:t>с 01.09.2023 вступают в силу:</a:t>
            </a:r>
          </a:p>
        </p:txBody>
      </p:sp>
      <p:sp>
        <p:nvSpPr>
          <p:cNvPr id="3" name="Объект 2">
            <a:extLst>
              <a:ext uri="{FF2B5EF4-FFF2-40B4-BE49-F238E27FC236}">
                <a16:creationId xmlns:a16="http://schemas.microsoft.com/office/drawing/2014/main" id="{3D5AB324-9520-4A16-B9E6-5A9CCD18143B}"/>
              </a:ext>
            </a:extLst>
          </p:cNvPr>
          <p:cNvSpPr>
            <a:spLocks noGrp="1"/>
          </p:cNvSpPr>
          <p:nvPr>
            <p:ph idx="1"/>
          </p:nvPr>
        </p:nvSpPr>
        <p:spPr>
          <a:xfrm>
            <a:off x="998118" y="1063627"/>
            <a:ext cx="8034858" cy="2804268"/>
          </a:xfrm>
        </p:spPr>
        <p:txBody>
          <a:bodyPr anchor="ctr"/>
          <a:lstStyle/>
          <a:p>
            <a:pPr marL="358775" indent="357188" algn="just">
              <a:buNone/>
            </a:pPr>
            <a:r>
              <a:rPr lang="ru-RU" sz="1600" dirty="0">
                <a:solidFill>
                  <a:srgbClr val="000000"/>
                </a:solidFill>
                <a:latin typeface="Times New Roman" panose="02020603050405020304" pitchFamily="18" charset="0"/>
                <a:ea typeface="Times New Roman" panose="02020603050405020304" pitchFamily="18" charset="0"/>
              </a:rPr>
              <a:t>Приказ Министерства строительства и жилищно-коммунального хозяйства Российской Федерации от 02.12.2022 № 1026/</a:t>
            </a:r>
            <a:r>
              <a:rPr lang="ru-RU" sz="1600" dirty="0" err="1">
                <a:solidFill>
                  <a:srgbClr val="000000"/>
                </a:solidFill>
                <a:latin typeface="Times New Roman" panose="02020603050405020304" pitchFamily="18" charset="0"/>
                <a:ea typeface="Times New Roman" panose="02020603050405020304" pitchFamily="18" charset="0"/>
              </a:rPr>
              <a:t>пр</a:t>
            </a:r>
            <a:r>
              <a:rPr lang="ru-RU" sz="1600" dirty="0">
                <a:solidFill>
                  <a:srgbClr val="000000"/>
                </a:solidFill>
                <a:latin typeface="Times New Roman" panose="02020603050405020304" pitchFamily="18" charset="0"/>
                <a:ea typeface="Times New Roman" panose="02020603050405020304" pitchFamily="18" charset="0"/>
              </a:rPr>
              <a:t> «Об утверждении формы и порядка ведения общего журнала, в котором ведется учет выполнения работ по строительству, реконструкции, капитальному ремонту объекта капитального строительства»;</a:t>
            </a:r>
          </a:p>
          <a:p>
            <a:pPr marL="358775" indent="357188" algn="just">
              <a:buNone/>
            </a:pPr>
            <a:r>
              <a:rPr lang="ru-RU" sz="1600" dirty="0">
                <a:solidFill>
                  <a:srgbClr val="000000"/>
                </a:solidFill>
                <a:latin typeface="Times New Roman" panose="02020603050405020304" pitchFamily="18" charset="0"/>
                <a:ea typeface="Times New Roman" panose="02020603050405020304" pitchFamily="18" charset="0"/>
              </a:rPr>
              <a:t>Приказ Министерства строительства и жилищно-коммунального хозяйства Российской Федерации от 29.11.2022 № 1015/</a:t>
            </a:r>
            <a:r>
              <a:rPr lang="ru-RU" sz="1600" dirty="0" err="1">
                <a:solidFill>
                  <a:srgbClr val="000000"/>
                </a:solidFill>
                <a:latin typeface="Times New Roman" panose="02020603050405020304" pitchFamily="18" charset="0"/>
                <a:ea typeface="Times New Roman" panose="02020603050405020304" pitchFamily="18" charset="0"/>
              </a:rPr>
              <a:t>пр</a:t>
            </a:r>
            <a:r>
              <a:rPr lang="ru-RU" sz="1600" dirty="0">
                <a:solidFill>
                  <a:srgbClr val="000000"/>
                </a:solidFill>
                <a:latin typeface="Times New Roman" panose="02020603050405020304" pitchFamily="18" charset="0"/>
                <a:ea typeface="Times New Roman" panose="02020603050405020304" pitchFamily="18" charset="0"/>
              </a:rPr>
              <a:t> «Об утверждении состава и порядка ведения исполнительной документации при строительстве, реконструкции, капитальном ремонте объектов капитального строительства»</a:t>
            </a:r>
          </a:p>
        </p:txBody>
      </p:sp>
      <p:sp>
        <p:nvSpPr>
          <p:cNvPr id="4" name="Номер слайда 3">
            <a:extLst>
              <a:ext uri="{FF2B5EF4-FFF2-40B4-BE49-F238E27FC236}">
                <a16:creationId xmlns:a16="http://schemas.microsoft.com/office/drawing/2014/main" id="{53F143D4-B274-4B8D-81EF-6D6EF5008724}"/>
              </a:ext>
            </a:extLst>
          </p:cNvPr>
          <p:cNvSpPr>
            <a:spLocks noGrp="1"/>
          </p:cNvSpPr>
          <p:nvPr>
            <p:ph type="sldNum" sz="quarter" idx="12"/>
          </p:nvPr>
        </p:nvSpPr>
        <p:spPr/>
        <p:txBody>
          <a:bodyPr/>
          <a:lstStyle/>
          <a:p>
            <a:pPr>
              <a:defRPr/>
            </a:pPr>
            <a:fld id="{0711C594-2368-4BC3-84E0-35AAB0EBECF3}" type="slidenum">
              <a:rPr lang="ru-RU" smtClean="0"/>
              <a:pPr>
                <a:defRPr/>
              </a:pPr>
              <a:t>14</a:t>
            </a:fld>
            <a:endParaRPr lang="ru-RU"/>
          </a:p>
        </p:txBody>
      </p:sp>
      <p:pic>
        <p:nvPicPr>
          <p:cNvPr id="5" name="Picture 41" descr="fsetan_emblema2007">
            <a:extLst>
              <a:ext uri="{FF2B5EF4-FFF2-40B4-BE49-F238E27FC236}">
                <a16:creationId xmlns:a16="http://schemas.microsoft.com/office/drawing/2014/main" id="{52D8590B-3503-4591-95B3-6B884D9A55B3}"/>
              </a:ext>
            </a:extLst>
          </p:cNvPr>
          <p:cNvPicPr>
            <a:picLocks noChangeAspect="1" noChangeArrowheads="1"/>
          </p:cNvPicPr>
          <p:nvPr/>
        </p:nvPicPr>
        <p:blipFill>
          <a:blip r:embed="rId3" cstate="print"/>
          <a:srcRect/>
          <a:stretch>
            <a:fillRect/>
          </a:stretch>
        </p:blipFill>
        <p:spPr bwMode="auto">
          <a:xfrm>
            <a:off x="209550" y="0"/>
            <a:ext cx="1577137" cy="1945493"/>
          </a:xfrm>
          <a:prstGeom prst="rect">
            <a:avLst/>
          </a:prstGeom>
          <a:noFill/>
          <a:ln w="9525">
            <a:noFill/>
            <a:miter lim="800000"/>
            <a:headEnd/>
            <a:tailEnd/>
          </a:ln>
        </p:spPr>
      </p:pic>
    </p:spTree>
    <p:extLst>
      <p:ext uri="{BB962C8B-B14F-4D97-AF65-F5344CB8AC3E}">
        <p14:creationId xmlns:p14="http://schemas.microsoft.com/office/powerpoint/2010/main" val="2865825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1" descr="fsetan_emblema2007"/>
          <p:cNvPicPr>
            <a:picLocks noChangeAspect="1" noChangeArrowheads="1"/>
          </p:cNvPicPr>
          <p:nvPr/>
        </p:nvPicPr>
        <p:blipFill>
          <a:blip r:embed="rId2" cstate="print"/>
          <a:srcRect/>
          <a:stretch>
            <a:fillRect/>
          </a:stretch>
        </p:blipFill>
        <p:spPr bwMode="auto">
          <a:xfrm>
            <a:off x="157146" y="28387"/>
            <a:ext cx="1577137" cy="1945493"/>
          </a:xfrm>
          <a:prstGeom prst="rect">
            <a:avLst/>
          </a:prstGeom>
          <a:noFill/>
          <a:ln w="9525">
            <a:noFill/>
            <a:miter lim="800000"/>
            <a:headEnd/>
            <a:tailEnd/>
          </a:ln>
        </p:spPr>
      </p:pic>
      <p:sp>
        <p:nvSpPr>
          <p:cNvPr id="7" name="Прямоугольник 6"/>
          <p:cNvSpPr/>
          <p:nvPr/>
        </p:nvSpPr>
        <p:spPr>
          <a:xfrm>
            <a:off x="1922575" y="408542"/>
            <a:ext cx="7091263" cy="400110"/>
          </a:xfrm>
          <a:prstGeom prst="rect">
            <a:avLst/>
          </a:prstGeom>
        </p:spPr>
        <p:txBody>
          <a:bodyPr wrap="square">
            <a:spAutoFit/>
          </a:bodyPr>
          <a:lstStyle/>
          <a:p>
            <a:pPr algn="ctr" defTabSz="841247" eaLnBrk="0" hangingPunct="0">
              <a:defRPr sz="2024" b="1">
                <a:effectLst/>
                <a:latin typeface="+mj-lt"/>
                <a:ea typeface="+mj-ea"/>
                <a:cs typeface="+mj-cs"/>
                <a:sym typeface="Calibri"/>
              </a:defRPr>
            </a:pPr>
            <a:r>
              <a:rPr lang="ru-RU" sz="2000" b="1" dirty="0">
                <a:latin typeface="Calibri" panose="020F0502020204030204" pitchFamily="34" charset="0"/>
                <a:ea typeface="+mj-ea"/>
                <a:cs typeface="+mj-cs"/>
              </a:rPr>
              <a:t>Результаты контрольно-надзорной деятельности за 2022 год</a:t>
            </a:r>
          </a:p>
        </p:txBody>
      </p:sp>
      <p:sp>
        <p:nvSpPr>
          <p:cNvPr id="6" name="Номер слайда 5"/>
          <p:cNvSpPr>
            <a:spLocks noGrp="1"/>
          </p:cNvSpPr>
          <p:nvPr>
            <p:ph type="sldNum" sz="quarter" idx="12"/>
          </p:nvPr>
        </p:nvSpPr>
        <p:spPr>
          <a:xfrm>
            <a:off x="8556639" y="4757550"/>
            <a:ext cx="457200" cy="357187"/>
          </a:xfrm>
        </p:spPr>
        <p:txBody>
          <a:bodyPr/>
          <a:lstStyle/>
          <a:p>
            <a:fld id="{86CB4B4D-7CA3-9044-876B-883B54F8677D}" type="slidenum">
              <a:rPr lang="ru-RU" smtClean="0">
                <a:latin typeface="Calibri" panose="020F0502020204030204" pitchFamily="34" charset="0"/>
              </a:rPr>
              <a:pPr/>
              <a:t>15</a:t>
            </a:fld>
            <a:endParaRPr lang="ru-RU" dirty="0">
              <a:latin typeface="Calibri" panose="020F0502020204030204" pitchFamily="34"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251155360"/>
              </p:ext>
            </p:extLst>
          </p:nvPr>
        </p:nvGraphicFramePr>
        <p:xfrm>
          <a:off x="2627784" y="915566"/>
          <a:ext cx="4680520" cy="4020577"/>
        </p:xfrm>
        <a:graphic>
          <a:graphicData uri="http://schemas.openxmlformats.org/drawingml/2006/table">
            <a:tbl>
              <a:tblPr firstRow="1" firstCol="1" bandRow="1">
                <a:tableStyleId>{5C22544A-7EE6-4342-B048-85BDC9FD1C3A}</a:tableStyleId>
              </a:tblPr>
              <a:tblGrid>
                <a:gridCol w="3547214">
                  <a:extLst>
                    <a:ext uri="{9D8B030D-6E8A-4147-A177-3AD203B41FA5}">
                      <a16:colId xmlns:a16="http://schemas.microsoft.com/office/drawing/2014/main" val="1924231386"/>
                    </a:ext>
                  </a:extLst>
                </a:gridCol>
                <a:gridCol w="1133306">
                  <a:extLst>
                    <a:ext uri="{9D8B030D-6E8A-4147-A177-3AD203B41FA5}">
                      <a16:colId xmlns:a16="http://schemas.microsoft.com/office/drawing/2014/main" val="1666698921"/>
                    </a:ext>
                  </a:extLst>
                </a:gridCol>
              </a:tblGrid>
              <a:tr h="572830">
                <a:tc>
                  <a:txBody>
                    <a:bodyPr/>
                    <a:lstStyle/>
                    <a:p>
                      <a:pPr algn="ctr">
                        <a:lnSpc>
                          <a:spcPct val="107000"/>
                        </a:lnSpc>
                        <a:spcAft>
                          <a:spcPts val="0"/>
                        </a:spcAft>
                      </a:pPr>
                      <a:r>
                        <a:rPr lang="ru-RU" sz="1800" b="0" dirty="0">
                          <a:effectLst/>
                          <a:latin typeface="Times New Roman" panose="02020603050405020304" pitchFamily="18" charset="0"/>
                          <a:ea typeface="Times New Roman" panose="02020603050405020304" pitchFamily="18" charset="0"/>
                          <a:cs typeface="Times New Roman" panose="02020603050405020304" pitchFamily="18" charset="0"/>
                        </a:rPr>
                        <a:t>Количество объектов</a:t>
                      </a:r>
                    </a:p>
                  </a:txBody>
                  <a:tcPr marL="38310" marR="38310" marT="0" marB="0" anchor="ctr"/>
                </a:tc>
                <a:tc>
                  <a:txBody>
                    <a:bodyPr/>
                    <a:lstStyle/>
                    <a:p>
                      <a:pPr algn="ctr">
                        <a:lnSpc>
                          <a:spcPct val="107000"/>
                        </a:lnSpc>
                        <a:spcAft>
                          <a:spcPts val="0"/>
                        </a:spcAft>
                      </a:pPr>
                      <a:r>
                        <a:rPr lang="ru-RU"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426</a:t>
                      </a:r>
                    </a:p>
                  </a:txBody>
                  <a:tcPr marL="38310" marR="38310" marT="0" marB="0" anchor="ctr">
                    <a:solidFill>
                      <a:srgbClr val="CEDCE1"/>
                    </a:solidFill>
                  </a:tcPr>
                </a:tc>
                <a:extLst>
                  <a:ext uri="{0D108BD9-81ED-4DB2-BD59-A6C34878D82A}">
                    <a16:rowId xmlns:a16="http://schemas.microsoft.com/office/drawing/2014/main" val="360315569"/>
                  </a:ext>
                </a:extLst>
              </a:tr>
              <a:tr h="572830">
                <a:tc>
                  <a:txBody>
                    <a:bodyPr/>
                    <a:lstStyle/>
                    <a:p>
                      <a:pPr algn="ctr">
                        <a:lnSpc>
                          <a:spcPct val="107000"/>
                        </a:lnSpc>
                        <a:spcAft>
                          <a:spcPts val="0"/>
                        </a:spcAft>
                      </a:pPr>
                      <a:r>
                        <a:rPr lang="ru-RU" sz="1800" b="0" dirty="0">
                          <a:effectLst/>
                          <a:latin typeface="Times New Roman" panose="02020603050405020304" pitchFamily="18" charset="0"/>
                          <a:cs typeface="Times New Roman" panose="02020603050405020304" pitchFamily="18" charset="0"/>
                        </a:rPr>
                        <a:t>Проведено проверок</a:t>
                      </a:r>
                      <a:endParaRPr lang="ru-RU"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10" marR="38310" marT="0" marB="0" anchor="ctr"/>
                </a:tc>
                <a:tc>
                  <a:txBody>
                    <a:bodyPr/>
                    <a:lstStyle/>
                    <a:p>
                      <a:pPr algn="ctr">
                        <a:lnSpc>
                          <a:spcPct val="107000"/>
                        </a:lnSpc>
                        <a:spcAft>
                          <a:spcPts val="0"/>
                        </a:spcAft>
                      </a:pPr>
                      <a:r>
                        <a:rPr lang="ru-RU"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550</a:t>
                      </a:r>
                    </a:p>
                  </a:txBody>
                  <a:tcPr marL="38310" marR="38310" marT="0" marB="0" anchor="ctr">
                    <a:solidFill>
                      <a:srgbClr val="CEDCE1"/>
                    </a:solidFill>
                  </a:tcPr>
                </a:tc>
                <a:extLst>
                  <a:ext uri="{0D108BD9-81ED-4DB2-BD59-A6C34878D82A}">
                    <a16:rowId xmlns:a16="http://schemas.microsoft.com/office/drawing/2014/main" val="1976178358"/>
                  </a:ext>
                </a:extLst>
              </a:tr>
              <a:tr h="572830">
                <a:tc>
                  <a:txBody>
                    <a:bodyPr/>
                    <a:lstStyle/>
                    <a:p>
                      <a:pPr algn="ctr">
                        <a:lnSpc>
                          <a:spcPct val="107000"/>
                        </a:lnSpc>
                        <a:spcAft>
                          <a:spcPts val="0"/>
                        </a:spcAft>
                      </a:pPr>
                      <a:r>
                        <a:rPr lang="ru-RU" sz="1800" b="0" dirty="0">
                          <a:effectLst/>
                          <a:latin typeface="Times New Roman" panose="02020603050405020304" pitchFamily="18" charset="0"/>
                          <a:cs typeface="Times New Roman" panose="02020603050405020304" pitchFamily="18" charset="0"/>
                        </a:rPr>
                        <a:t>Выявлено нарушений</a:t>
                      </a:r>
                      <a:endParaRPr lang="ru-RU"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10" marR="38310" marT="0" marB="0" anchor="ctr"/>
                </a:tc>
                <a:tc>
                  <a:txBody>
                    <a:bodyPr/>
                    <a:lstStyle/>
                    <a:p>
                      <a:pPr algn="ctr">
                        <a:lnSpc>
                          <a:spcPct val="107000"/>
                        </a:lnSpc>
                        <a:spcAft>
                          <a:spcPts val="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4352</a:t>
                      </a:r>
                    </a:p>
                  </a:txBody>
                  <a:tcPr marL="38310" marR="38310" marT="0" marB="0" anchor="ctr"/>
                </a:tc>
                <a:extLst>
                  <a:ext uri="{0D108BD9-81ED-4DB2-BD59-A6C34878D82A}">
                    <a16:rowId xmlns:a16="http://schemas.microsoft.com/office/drawing/2014/main" val="1682261317"/>
                  </a:ext>
                </a:extLst>
              </a:tr>
              <a:tr h="572830">
                <a:tc>
                  <a:txBody>
                    <a:bodyPr/>
                    <a:lstStyle/>
                    <a:p>
                      <a:pPr algn="ctr">
                        <a:lnSpc>
                          <a:spcPct val="107000"/>
                        </a:lnSpc>
                        <a:spcAft>
                          <a:spcPts val="0"/>
                        </a:spcAft>
                      </a:pPr>
                      <a:r>
                        <a:rPr lang="ru-RU" sz="1800" b="0" dirty="0">
                          <a:effectLst/>
                          <a:latin typeface="Times New Roman" panose="02020603050405020304" pitchFamily="18" charset="0"/>
                          <a:ea typeface="Times New Roman" panose="02020603050405020304" pitchFamily="18" charset="0"/>
                          <a:cs typeface="Times New Roman" panose="02020603050405020304" pitchFamily="18" charset="0"/>
                        </a:rPr>
                        <a:t>Выдано ЗОС</a:t>
                      </a:r>
                    </a:p>
                  </a:txBody>
                  <a:tcPr marL="38310" marR="38310" marT="0" marB="0" anchor="ctr"/>
                </a:tc>
                <a:tc>
                  <a:txBody>
                    <a:bodyPr/>
                    <a:lstStyle/>
                    <a:p>
                      <a:pPr algn="ctr">
                        <a:lnSpc>
                          <a:spcPct val="107000"/>
                        </a:lnSpc>
                        <a:spcAft>
                          <a:spcPts val="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142</a:t>
                      </a:r>
                    </a:p>
                  </a:txBody>
                  <a:tcPr marL="38310" marR="38310" marT="0" marB="0" anchor="ctr"/>
                </a:tc>
                <a:extLst>
                  <a:ext uri="{0D108BD9-81ED-4DB2-BD59-A6C34878D82A}">
                    <a16:rowId xmlns:a16="http://schemas.microsoft.com/office/drawing/2014/main" val="3751712886"/>
                  </a:ext>
                </a:extLst>
              </a:tr>
              <a:tr h="583597">
                <a:tc>
                  <a:txBody>
                    <a:bodyPr/>
                    <a:lstStyle/>
                    <a:p>
                      <a:pPr algn="ctr">
                        <a:lnSpc>
                          <a:spcPct val="107000"/>
                        </a:lnSpc>
                        <a:spcAft>
                          <a:spcPts val="0"/>
                        </a:spcAft>
                      </a:pPr>
                      <a:r>
                        <a:rPr lang="ru-RU" sz="1800" b="0" dirty="0">
                          <a:effectLst/>
                          <a:latin typeface="Times New Roman" panose="02020603050405020304" pitchFamily="18" charset="0"/>
                          <a:ea typeface="Times New Roman" panose="02020603050405020304" pitchFamily="18" charset="0"/>
                          <a:cs typeface="Times New Roman" panose="02020603050405020304" pitchFamily="18" charset="0"/>
                        </a:rPr>
                        <a:t>Наложено административных наказаний</a:t>
                      </a:r>
                    </a:p>
                  </a:txBody>
                  <a:tcPr marL="38310" marR="38310" marT="0" marB="0" anchor="ctr"/>
                </a:tc>
                <a:tc>
                  <a:txBody>
                    <a:bodyPr/>
                    <a:lstStyle/>
                    <a:p>
                      <a:pPr algn="ctr">
                        <a:lnSpc>
                          <a:spcPct val="107000"/>
                        </a:lnSpc>
                        <a:spcAft>
                          <a:spcPts val="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257</a:t>
                      </a:r>
                    </a:p>
                  </a:txBody>
                  <a:tcPr marL="38310" marR="38310" marT="0" marB="0" anchor="ctr"/>
                </a:tc>
                <a:extLst>
                  <a:ext uri="{0D108BD9-81ED-4DB2-BD59-A6C34878D82A}">
                    <a16:rowId xmlns:a16="http://schemas.microsoft.com/office/drawing/2014/main" val="3368990234"/>
                  </a:ext>
                </a:extLst>
              </a:tr>
              <a:tr h="572830">
                <a:tc>
                  <a:txBody>
                    <a:bodyPr/>
                    <a:lstStyle/>
                    <a:p>
                      <a:pPr algn="ctr">
                        <a:lnSpc>
                          <a:spcPct val="107000"/>
                        </a:lnSpc>
                        <a:spcAft>
                          <a:spcPts val="0"/>
                        </a:spcAft>
                      </a:pPr>
                      <a:r>
                        <a:rPr lang="ru-RU" sz="1800" b="0" dirty="0">
                          <a:effectLst/>
                          <a:latin typeface="Times New Roman" panose="02020603050405020304" pitchFamily="18" charset="0"/>
                          <a:ea typeface="Times New Roman" panose="02020603050405020304" pitchFamily="18" charset="0"/>
                          <a:cs typeface="Times New Roman" panose="02020603050405020304" pitchFamily="18" charset="0"/>
                        </a:rPr>
                        <a:t>на сумму, </a:t>
                      </a:r>
                      <a:r>
                        <a:rPr lang="ru-RU" sz="1800" b="0" dirty="0" err="1">
                          <a:effectLst/>
                          <a:latin typeface="Times New Roman" panose="02020603050405020304" pitchFamily="18" charset="0"/>
                          <a:ea typeface="Times New Roman" panose="02020603050405020304" pitchFamily="18" charset="0"/>
                          <a:cs typeface="Times New Roman" panose="02020603050405020304" pitchFamily="18" charset="0"/>
                        </a:rPr>
                        <a:t>тыс.руб</a:t>
                      </a:r>
                      <a:endParaRPr lang="ru-RU"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8310" marR="38310" marT="0" marB="0" anchor="ctr"/>
                </a:tc>
                <a:tc>
                  <a:txBody>
                    <a:bodyPr/>
                    <a:lstStyle/>
                    <a:p>
                      <a:pPr algn="ctr">
                        <a:lnSpc>
                          <a:spcPct val="107000"/>
                        </a:lnSpc>
                        <a:spcAft>
                          <a:spcPts val="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26 015</a:t>
                      </a:r>
                    </a:p>
                  </a:txBody>
                  <a:tcPr marL="38310" marR="38310" marT="0" marB="0" anchor="ctr"/>
                </a:tc>
                <a:extLst>
                  <a:ext uri="{0D108BD9-81ED-4DB2-BD59-A6C34878D82A}">
                    <a16:rowId xmlns:a16="http://schemas.microsoft.com/office/drawing/2014/main" val="778761316"/>
                  </a:ext>
                </a:extLst>
              </a:tr>
              <a:tr h="572830">
                <a:tc>
                  <a:txBody>
                    <a:bodyPr/>
                    <a:lstStyle/>
                    <a:p>
                      <a:pPr algn="ctr">
                        <a:lnSpc>
                          <a:spcPct val="107000"/>
                        </a:lnSpc>
                        <a:spcAft>
                          <a:spcPts val="0"/>
                        </a:spcAft>
                      </a:pPr>
                      <a:r>
                        <a:rPr lang="ru-RU" sz="1800" b="0" dirty="0">
                          <a:effectLst/>
                          <a:latin typeface="Times New Roman" panose="02020603050405020304" pitchFamily="18" charset="0"/>
                          <a:ea typeface="Times New Roman" panose="02020603050405020304" pitchFamily="18" charset="0"/>
                          <a:cs typeface="Times New Roman" panose="02020603050405020304" pitchFamily="18" charset="0"/>
                        </a:rPr>
                        <a:t>Предупреждений</a:t>
                      </a:r>
                    </a:p>
                  </a:txBody>
                  <a:tcPr marL="38310" marR="38310" marT="0" marB="0" anchor="ctr"/>
                </a:tc>
                <a:tc>
                  <a:txBody>
                    <a:bodyPr/>
                    <a:lstStyle/>
                    <a:p>
                      <a:pPr algn="ctr">
                        <a:lnSpc>
                          <a:spcPct val="107000"/>
                        </a:lnSpc>
                        <a:spcAft>
                          <a:spcPts val="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79</a:t>
                      </a:r>
                    </a:p>
                  </a:txBody>
                  <a:tcPr marL="38310" marR="38310" marT="0" marB="0" anchor="ctr"/>
                </a:tc>
                <a:extLst>
                  <a:ext uri="{0D108BD9-81ED-4DB2-BD59-A6C34878D82A}">
                    <a16:rowId xmlns:a16="http://schemas.microsoft.com/office/drawing/2014/main" val="1282838839"/>
                  </a:ext>
                </a:extLst>
              </a:tr>
            </a:tbl>
          </a:graphicData>
        </a:graphic>
      </p:graphicFrame>
    </p:spTree>
    <p:extLst>
      <p:ext uri="{BB962C8B-B14F-4D97-AF65-F5344CB8AC3E}">
        <p14:creationId xmlns:p14="http://schemas.microsoft.com/office/powerpoint/2010/main" val="1335421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2" name="Picture 41" descr="Picture 41"/>
          <p:cNvPicPr>
            <a:picLocks noChangeAspect="1"/>
          </p:cNvPicPr>
          <p:nvPr/>
        </p:nvPicPr>
        <p:blipFill>
          <a:blip r:embed="rId2" cstate="print"/>
          <a:stretch>
            <a:fillRect/>
          </a:stretch>
        </p:blipFill>
        <p:spPr>
          <a:xfrm>
            <a:off x="214282" y="0"/>
            <a:ext cx="1577137" cy="1945494"/>
          </a:xfrm>
          <a:prstGeom prst="rect">
            <a:avLst/>
          </a:prstGeom>
          <a:ln w="12700">
            <a:miter lim="400000"/>
          </a:ln>
        </p:spPr>
      </p:pic>
      <p:sp>
        <p:nvSpPr>
          <p:cNvPr id="213" name="Rectangle 1"/>
          <p:cNvSpPr txBox="1"/>
          <p:nvPr/>
        </p:nvSpPr>
        <p:spPr>
          <a:xfrm>
            <a:off x="1785917" y="2596744"/>
            <a:ext cx="6929488" cy="3484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just">
              <a:defRPr>
                <a:latin typeface="Times New Roman"/>
                <a:ea typeface="Times New Roman"/>
                <a:cs typeface="Times New Roman"/>
                <a:sym typeface="Times New Roman"/>
              </a:defRPr>
            </a:lvl1pPr>
          </a:lstStyle>
          <a:p>
            <a:r>
              <a:t>	</a:t>
            </a:r>
          </a:p>
        </p:txBody>
      </p:sp>
      <p:sp>
        <p:nvSpPr>
          <p:cNvPr id="214" name="Заголовок 6"/>
          <p:cNvSpPr txBox="1">
            <a:spLocks noGrp="1"/>
          </p:cNvSpPr>
          <p:nvPr>
            <p:ph type="title"/>
          </p:nvPr>
        </p:nvSpPr>
        <p:spPr>
          <a:xfrm>
            <a:off x="1428727" y="1928808"/>
            <a:ext cx="7498082" cy="857251"/>
          </a:xfrm>
          <a:prstGeom prst="rect">
            <a:avLst/>
          </a:prstGeom>
        </p:spPr>
        <p:txBody>
          <a:bodyPr/>
          <a:lstStyle>
            <a:lvl1pPr algn="ctr">
              <a:defRPr>
                <a:latin typeface="Arial"/>
                <a:ea typeface="Arial"/>
                <a:cs typeface="Arial"/>
                <a:sym typeface="Arial"/>
              </a:defRPr>
            </a:lvl1pPr>
          </a:lstStyle>
          <a:p>
            <a:r>
              <a:rPr dirty="0" err="1">
                <a:solidFill>
                  <a:schemeClr val="tx1"/>
                </a:solidFill>
              </a:rPr>
              <a:t>Спасибо</a:t>
            </a:r>
            <a:r>
              <a:rPr dirty="0">
                <a:solidFill>
                  <a:schemeClr val="tx1"/>
                </a:solidFill>
              </a:rPr>
              <a:t> за </a:t>
            </a:r>
            <a:r>
              <a:rPr dirty="0" err="1">
                <a:solidFill>
                  <a:schemeClr val="tx1"/>
                </a:solidFill>
              </a:rPr>
              <a:t>внимание</a:t>
            </a:r>
            <a:r>
              <a:rPr dirty="0">
                <a:solidFill>
                  <a:schemeClr val="tx1"/>
                </a:solidFill>
              </a:rPr>
              <a:t>!</a:t>
            </a:r>
          </a:p>
        </p:txBody>
      </p:sp>
    </p:spTree>
    <p:extLst>
      <p:ext uri="{BB962C8B-B14F-4D97-AF65-F5344CB8AC3E}">
        <p14:creationId xmlns:p14="http://schemas.microsoft.com/office/powerpoint/2010/main" val="1429094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1" descr="fsetan_emblema2007"/>
          <p:cNvPicPr>
            <a:picLocks noChangeAspect="1" noChangeArrowheads="1"/>
          </p:cNvPicPr>
          <p:nvPr/>
        </p:nvPicPr>
        <p:blipFill>
          <a:blip r:embed="rId3" cstate="print"/>
          <a:srcRect/>
          <a:stretch>
            <a:fillRect/>
          </a:stretch>
        </p:blipFill>
        <p:spPr bwMode="auto">
          <a:xfrm>
            <a:off x="214282" y="0"/>
            <a:ext cx="1577137" cy="1945493"/>
          </a:xfrm>
          <a:prstGeom prst="rect">
            <a:avLst/>
          </a:prstGeom>
          <a:noFill/>
          <a:ln w="9525">
            <a:noFill/>
            <a:miter lim="800000"/>
            <a:headEnd/>
            <a:tailEnd/>
          </a:ln>
        </p:spPr>
      </p:pic>
      <p:sp>
        <p:nvSpPr>
          <p:cNvPr id="6" name="Номер слайда 5"/>
          <p:cNvSpPr>
            <a:spLocks noGrp="1"/>
          </p:cNvSpPr>
          <p:nvPr>
            <p:ph type="sldNum" sz="quarter" idx="12"/>
          </p:nvPr>
        </p:nvSpPr>
        <p:spPr/>
        <p:txBody>
          <a:bodyPr/>
          <a:lstStyle/>
          <a:p>
            <a:fld id="{86CB4B4D-7CA3-9044-876B-883B54F8677D}" type="slidenum">
              <a:rPr lang="ru-RU" smtClean="0">
                <a:latin typeface="Calibri" panose="020F0502020204030204" pitchFamily="34" charset="0"/>
              </a:rPr>
              <a:pPr/>
              <a:t>2</a:t>
            </a:fld>
            <a:endParaRPr lang="ru-RU" dirty="0">
              <a:latin typeface="Calibri" panose="020F0502020204030204" pitchFamily="34" charset="0"/>
            </a:endParaRPr>
          </a:p>
        </p:txBody>
      </p:sp>
      <p:graphicFrame>
        <p:nvGraphicFramePr>
          <p:cNvPr id="8" name="Диаграмма 7"/>
          <p:cNvGraphicFramePr/>
          <p:nvPr>
            <p:extLst>
              <p:ext uri="{D42A27DB-BD31-4B8C-83A1-F6EECF244321}">
                <p14:modId xmlns:p14="http://schemas.microsoft.com/office/powerpoint/2010/main" val="4257703509"/>
              </p:ext>
            </p:extLst>
          </p:nvPr>
        </p:nvGraphicFramePr>
        <p:xfrm>
          <a:off x="1791419" y="195487"/>
          <a:ext cx="7279556" cy="4752528"/>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id="{2179DA53-3D61-4CFF-BD5D-2F3FD37A97A8}"/>
              </a:ext>
            </a:extLst>
          </p:cNvPr>
          <p:cNvSpPr txBox="1"/>
          <p:nvPr/>
        </p:nvSpPr>
        <p:spPr>
          <a:xfrm>
            <a:off x="1791419" y="998998"/>
            <a:ext cx="7279556" cy="2031325"/>
          </a:xfrm>
          <a:prstGeom prst="rect">
            <a:avLst/>
          </a:prstGeom>
          <a:noFill/>
        </p:spPr>
        <p:txBody>
          <a:bodyPr wrap="square">
            <a:spAutoFit/>
          </a:bodyPr>
          <a:lstStyle/>
          <a:p>
            <a:pPr indent="431800" algn="just"/>
            <a:r>
              <a:rPr lang="en-US" sz="1800" dirty="0">
                <a:effectLst/>
                <a:latin typeface="Times New Roman" panose="02020603050405020304" pitchFamily="18" charset="0"/>
                <a:ea typeface="Calibri" panose="020F0502020204030204" pitchFamily="34" charset="0"/>
              </a:rPr>
              <a:t>- </a:t>
            </a:r>
            <a:r>
              <a:rPr lang="ru-RU" sz="1800" dirty="0">
                <a:effectLst/>
                <a:latin typeface="Times New Roman" panose="02020603050405020304" pitchFamily="18" charset="0"/>
                <a:ea typeface="Calibri" panose="020F0502020204030204" pitchFamily="34" charset="0"/>
              </a:rPr>
              <a:t>доведение усовершенствованных нормативных правовых актов </a:t>
            </a:r>
            <a:br>
              <a:rPr lang="ru-RU" sz="1800" dirty="0">
                <a:effectLst/>
                <a:latin typeface="Times New Roman" panose="02020603050405020304" pitchFamily="18" charset="0"/>
                <a:ea typeface="Calibri" panose="020F0502020204030204" pitchFamily="34" charset="0"/>
              </a:rPr>
            </a:br>
            <a:r>
              <a:rPr lang="ru-RU" sz="1800" dirty="0">
                <a:effectLst/>
                <a:latin typeface="Times New Roman" panose="02020603050405020304" pitchFamily="18" charset="0"/>
                <a:ea typeface="Calibri" panose="020F0502020204030204" pitchFamily="34" charset="0"/>
              </a:rPr>
              <a:t>для актуализации и устранения устаревших, дублирующих, избыточных документов, представляемых поднадзорными организациями;</a:t>
            </a:r>
            <a:endParaRPr lang="ru-RU" sz="1600" dirty="0">
              <a:effectLst/>
              <a:latin typeface="Times New Roman" panose="02020603050405020304" pitchFamily="18" charset="0"/>
              <a:ea typeface="Calibri" panose="020F0502020204030204" pitchFamily="34" charset="0"/>
            </a:endParaRPr>
          </a:p>
          <a:p>
            <a:pPr indent="431800" algn="just"/>
            <a:r>
              <a:rPr lang="en-US" sz="1800" dirty="0">
                <a:effectLst/>
                <a:latin typeface="Times New Roman" panose="02020603050405020304" pitchFamily="18" charset="0"/>
                <a:ea typeface="Calibri" panose="020F0502020204030204" pitchFamily="34" charset="0"/>
              </a:rPr>
              <a:t>- </a:t>
            </a:r>
            <a:r>
              <a:rPr lang="ru-RU" sz="1800" dirty="0">
                <a:effectLst/>
                <a:latin typeface="Times New Roman" panose="02020603050405020304" pitchFamily="18" charset="0"/>
                <a:ea typeface="Calibri" panose="020F0502020204030204" pitchFamily="34" charset="0"/>
              </a:rPr>
              <a:t>обеспечение доступности сведений о правоприменительной практике Управления;</a:t>
            </a:r>
            <a:endParaRPr lang="ru-RU" sz="1600" dirty="0">
              <a:effectLst/>
              <a:latin typeface="Times New Roman" panose="02020603050405020304" pitchFamily="18" charset="0"/>
              <a:ea typeface="Calibri" panose="020F0502020204030204" pitchFamily="34" charset="0"/>
            </a:endParaRPr>
          </a:p>
          <a:p>
            <a:pPr indent="431800" algn="just"/>
            <a:r>
              <a:rPr lang="en-US" sz="1800" dirty="0">
                <a:effectLst/>
                <a:latin typeface="Times New Roman" panose="02020603050405020304" pitchFamily="18" charset="0"/>
                <a:ea typeface="Calibri" panose="020F0502020204030204" pitchFamily="34" charset="0"/>
              </a:rPr>
              <a:t>- </a:t>
            </a:r>
            <a:r>
              <a:rPr lang="ru-RU" sz="1800" dirty="0">
                <a:effectLst/>
                <a:latin typeface="Times New Roman" panose="02020603050405020304" pitchFamily="18" charset="0"/>
                <a:ea typeface="Calibri" panose="020F0502020204030204" pitchFamily="34" charset="0"/>
              </a:rPr>
              <a:t>разъяснение порядка строительства, реконструкции объектов капитального строительства при формировании дел Управлением. </a:t>
            </a:r>
            <a:endParaRPr lang="ru-RU" sz="16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47601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1" descr="fsetan_emblema2007"/>
          <p:cNvPicPr>
            <a:picLocks noChangeAspect="1" noChangeArrowheads="1"/>
          </p:cNvPicPr>
          <p:nvPr/>
        </p:nvPicPr>
        <p:blipFill>
          <a:blip r:embed="rId3" cstate="print"/>
          <a:srcRect/>
          <a:stretch>
            <a:fillRect/>
          </a:stretch>
        </p:blipFill>
        <p:spPr bwMode="auto">
          <a:xfrm>
            <a:off x="214282" y="0"/>
            <a:ext cx="1577137" cy="1945493"/>
          </a:xfrm>
          <a:prstGeom prst="rect">
            <a:avLst/>
          </a:prstGeom>
          <a:noFill/>
          <a:ln w="9525">
            <a:noFill/>
            <a:miter lim="800000"/>
            <a:headEnd/>
            <a:tailEnd/>
          </a:ln>
        </p:spPr>
      </p:pic>
      <p:sp>
        <p:nvSpPr>
          <p:cNvPr id="6" name="Номер слайда 5"/>
          <p:cNvSpPr>
            <a:spLocks noGrp="1"/>
          </p:cNvSpPr>
          <p:nvPr>
            <p:ph type="sldNum" sz="quarter" idx="12"/>
          </p:nvPr>
        </p:nvSpPr>
        <p:spPr/>
        <p:txBody>
          <a:bodyPr/>
          <a:lstStyle/>
          <a:p>
            <a:fld id="{86CB4B4D-7CA3-9044-876B-883B54F8677D}" type="slidenum">
              <a:rPr lang="ru-RU" smtClean="0">
                <a:latin typeface="Calibri" panose="020F0502020204030204" pitchFamily="34" charset="0"/>
              </a:rPr>
              <a:pPr/>
              <a:t>3</a:t>
            </a:fld>
            <a:endParaRPr lang="ru-RU" dirty="0">
              <a:latin typeface="Calibri" panose="020F0502020204030204" pitchFamily="34" charset="0"/>
            </a:endParaRPr>
          </a:p>
        </p:txBody>
      </p:sp>
      <p:graphicFrame>
        <p:nvGraphicFramePr>
          <p:cNvPr id="8" name="Диаграмма 7"/>
          <p:cNvGraphicFramePr/>
          <p:nvPr>
            <p:extLst>
              <p:ext uri="{D42A27DB-BD31-4B8C-83A1-F6EECF244321}">
                <p14:modId xmlns:p14="http://schemas.microsoft.com/office/powerpoint/2010/main" val="3783811182"/>
              </p:ext>
            </p:extLst>
          </p:nvPr>
        </p:nvGraphicFramePr>
        <p:xfrm>
          <a:off x="1791419" y="0"/>
          <a:ext cx="7279556" cy="4948015"/>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a:extLst>
              <a:ext uri="{FF2B5EF4-FFF2-40B4-BE49-F238E27FC236}">
                <a16:creationId xmlns:a16="http://schemas.microsoft.com/office/drawing/2014/main" id="{2179DA53-3D61-4CFF-BD5D-2F3FD37A97A8}"/>
              </a:ext>
            </a:extLst>
          </p:cNvPr>
          <p:cNvSpPr txBox="1"/>
          <p:nvPr/>
        </p:nvSpPr>
        <p:spPr>
          <a:xfrm>
            <a:off x="1259632" y="843558"/>
            <a:ext cx="7811343" cy="3889398"/>
          </a:xfrm>
          <a:prstGeom prst="rect">
            <a:avLst/>
          </a:prstGeom>
          <a:noFill/>
        </p:spPr>
        <p:txBody>
          <a:bodyPr wrap="square">
            <a:spAutoFit/>
          </a:bodyPr>
          <a:lstStyle/>
          <a:p>
            <a:pPr indent="450215" algn="just">
              <a:lnSpc>
                <a:spcPct val="115000"/>
              </a:lnSpc>
            </a:pPr>
            <a:r>
              <a:rPr lang="ru-RU" sz="1800" dirty="0">
                <a:effectLst/>
                <a:latin typeface="Times New Roman" panose="02020603050405020304" pitchFamily="18" charset="0"/>
                <a:ea typeface="Times New Roman" panose="02020603050405020304" pitchFamily="18" charset="0"/>
              </a:rPr>
              <a:t>Федеральный закон от 29 декабря 2004 г. № 191-ФЗ «О введении </a:t>
            </a:r>
            <a:br>
              <a:rPr lang="ru-RU" sz="1800" dirty="0">
                <a:effectLst/>
                <a:latin typeface="Times New Roman" panose="02020603050405020304" pitchFamily="18" charset="0"/>
                <a:ea typeface="Times New Roman" panose="02020603050405020304" pitchFamily="18" charset="0"/>
              </a:rPr>
            </a:br>
            <a:r>
              <a:rPr lang="ru-RU" sz="1800" dirty="0">
                <a:effectLst/>
                <a:latin typeface="Times New Roman" panose="02020603050405020304" pitchFamily="18" charset="0"/>
                <a:ea typeface="Times New Roman" panose="02020603050405020304" pitchFamily="18" charset="0"/>
              </a:rPr>
              <a:t>в действие Градостроительного кодекса Российской Федерации»;</a:t>
            </a:r>
            <a:endParaRPr lang="ru-RU" sz="1800" dirty="0">
              <a:effectLst/>
              <a:latin typeface="Times New Roman" panose="02020603050405020304" pitchFamily="18" charset="0"/>
              <a:ea typeface="Calibri" panose="020F0502020204030204" pitchFamily="34" charset="0"/>
            </a:endParaRPr>
          </a:p>
          <a:p>
            <a:pPr indent="450215" algn="just">
              <a:lnSpc>
                <a:spcPct val="115000"/>
              </a:lnSpc>
            </a:pPr>
            <a:r>
              <a:rPr lang="ru-RU" sz="1800" dirty="0">
                <a:effectLst/>
                <a:latin typeface="Times New Roman" panose="02020603050405020304" pitchFamily="18" charset="0"/>
                <a:ea typeface="Times New Roman" panose="02020603050405020304" pitchFamily="18" charset="0"/>
              </a:rPr>
              <a:t>Федеральный закон от 31 июля 2020 г. № 247-ФЗ «Об обязательных требованиях в Российской Федерации»;</a:t>
            </a:r>
            <a:endParaRPr lang="ru-RU" sz="1800" dirty="0">
              <a:effectLst/>
              <a:latin typeface="Times New Roman" panose="02020603050405020304" pitchFamily="18" charset="0"/>
              <a:ea typeface="Calibri" panose="020F0502020204030204" pitchFamily="34" charset="0"/>
            </a:endParaRPr>
          </a:p>
          <a:p>
            <a:pPr indent="450215" algn="just">
              <a:lnSpc>
                <a:spcPct val="115000"/>
              </a:lnSpc>
            </a:pPr>
            <a:r>
              <a:rPr lang="ru-RU" sz="1800" dirty="0">
                <a:effectLst/>
                <a:latin typeface="Times New Roman" panose="02020603050405020304" pitchFamily="18" charset="0"/>
                <a:ea typeface="Times New Roman" panose="02020603050405020304" pitchFamily="18" charset="0"/>
              </a:rPr>
              <a:t>Федеральный закон от 31 июля 2020 г. № 248-ФЗ «О государственном контроле (надзоре) и муниципальном контроле в Российской Федерации»;</a:t>
            </a:r>
            <a:endParaRPr lang="ru-RU" sz="1800" dirty="0">
              <a:effectLst/>
              <a:latin typeface="Times New Roman" panose="02020603050405020304" pitchFamily="18" charset="0"/>
              <a:ea typeface="Calibri" panose="020F0502020204030204" pitchFamily="34" charset="0"/>
            </a:endParaRPr>
          </a:p>
          <a:p>
            <a:pPr indent="450215" algn="just">
              <a:lnSpc>
                <a:spcPct val="115000"/>
              </a:lnSpc>
            </a:pPr>
            <a:r>
              <a:rPr lang="ru-RU" sz="1800" dirty="0">
                <a:latin typeface="Times New Roman" panose="02020603050405020304" pitchFamily="18" charset="0"/>
                <a:ea typeface="Times New Roman" panose="02020603050405020304" pitchFamily="18" charset="0"/>
              </a:rPr>
              <a:t>П</a:t>
            </a:r>
            <a:r>
              <a:rPr lang="ru-RU" sz="1800" dirty="0">
                <a:effectLst/>
                <a:latin typeface="Times New Roman" panose="02020603050405020304" pitchFamily="18" charset="0"/>
                <a:ea typeface="Times New Roman" panose="02020603050405020304" pitchFamily="18" charset="0"/>
              </a:rPr>
              <a:t>остановление Правительства Российской Федерации от 30 июня 2021 г.                 № 1087 «Об утверждении Положения о федеральном государственном строительном надзоре»;</a:t>
            </a:r>
            <a:endParaRPr lang="en-US" sz="1800" dirty="0">
              <a:effectLst/>
              <a:latin typeface="Times New Roman" panose="02020603050405020304" pitchFamily="18" charset="0"/>
              <a:ea typeface="Times New Roman" panose="02020603050405020304" pitchFamily="18" charset="0"/>
            </a:endParaRPr>
          </a:p>
          <a:p>
            <a:pPr indent="450215" algn="just">
              <a:lnSpc>
                <a:spcPct val="115000"/>
              </a:lnSpc>
            </a:pPr>
            <a:r>
              <a:rPr lang="ru-RU" sz="1800" dirty="0">
                <a:effectLst/>
                <a:latin typeface="Times New Roman" panose="02020603050405020304" pitchFamily="18" charset="0"/>
                <a:ea typeface="Times New Roman" panose="02020603050405020304" pitchFamily="18" charset="0"/>
              </a:rPr>
              <a:t>Постановление Правительства РФ от 1 марта 2022 г. № 336 </a:t>
            </a:r>
            <a:br>
              <a:rPr lang="ru-RU" sz="1800" dirty="0">
                <a:effectLst/>
                <a:latin typeface="Times New Roman" panose="02020603050405020304" pitchFamily="18" charset="0"/>
                <a:ea typeface="Times New Roman" panose="02020603050405020304" pitchFamily="18" charset="0"/>
              </a:rPr>
            </a:br>
            <a:r>
              <a:rPr lang="ru-RU" sz="1800" dirty="0">
                <a:effectLst/>
                <a:latin typeface="Times New Roman" panose="02020603050405020304" pitchFamily="18" charset="0"/>
                <a:ea typeface="Times New Roman" panose="02020603050405020304" pitchFamily="18" charset="0"/>
              </a:rPr>
              <a:t>«Об особенностях организации и осуществления государственного контроля (надзора), муниципального контроля»;</a:t>
            </a:r>
          </a:p>
        </p:txBody>
      </p:sp>
    </p:spTree>
    <p:extLst>
      <p:ext uri="{BB962C8B-B14F-4D97-AF65-F5344CB8AC3E}">
        <p14:creationId xmlns:p14="http://schemas.microsoft.com/office/powerpoint/2010/main" val="3491300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AE3B6-DFE9-4AEE-BEEE-9A19B5CE09D0}"/>
              </a:ext>
            </a:extLst>
          </p:cNvPr>
          <p:cNvSpPr>
            <a:spLocks noGrp="1"/>
          </p:cNvSpPr>
          <p:nvPr>
            <p:ph type="title"/>
          </p:nvPr>
        </p:nvSpPr>
        <p:spPr>
          <a:xfrm>
            <a:off x="1791418" y="206375"/>
            <a:ext cx="7143031" cy="857250"/>
          </a:xfrm>
        </p:spPr>
        <p:txBody>
          <a:bodyPr>
            <a:noAutofit/>
          </a:bodyPr>
          <a:lstStyle/>
          <a:p>
            <a:r>
              <a:rPr lang="ru-RU" sz="2000" dirty="0">
                <a:solidFill>
                  <a:schemeClr val="tx1"/>
                </a:solidFill>
                <a:latin typeface="Times New Roman" panose="02020603050405020304" pitchFamily="18" charset="0"/>
                <a:cs typeface="Times New Roman" panose="02020603050405020304" pitchFamily="18" charset="0"/>
              </a:rPr>
              <a:t>Пункт 4 постановления Правительства РФ от 30.06.2021 N 1087 «Об утверждении Положения о федеральном государственном строительном надзоре»</a:t>
            </a:r>
          </a:p>
        </p:txBody>
      </p:sp>
      <p:sp>
        <p:nvSpPr>
          <p:cNvPr id="3" name="Объект 2">
            <a:extLst>
              <a:ext uri="{FF2B5EF4-FFF2-40B4-BE49-F238E27FC236}">
                <a16:creationId xmlns:a16="http://schemas.microsoft.com/office/drawing/2014/main" id="{3D5AB324-9520-4A16-B9E6-5A9CCD18143B}"/>
              </a:ext>
            </a:extLst>
          </p:cNvPr>
          <p:cNvSpPr>
            <a:spLocks noGrp="1"/>
          </p:cNvSpPr>
          <p:nvPr>
            <p:ph idx="1"/>
          </p:nvPr>
        </p:nvSpPr>
        <p:spPr>
          <a:xfrm>
            <a:off x="1435100" y="1270000"/>
            <a:ext cx="7499350" cy="3416300"/>
          </a:xfrm>
        </p:spPr>
        <p:txBody>
          <a:bodyPr/>
          <a:lstStyle/>
          <a:p>
            <a:pPr marL="82550" indent="0" algn="ctr">
              <a:buNone/>
            </a:pPr>
            <a:r>
              <a:rPr lang="ru-RU" sz="1800" b="1" kern="1200" dirty="0">
                <a:effectLst/>
                <a:latin typeface="Times New Roman" panose="02020603050405020304" pitchFamily="18" charset="0"/>
                <a:ea typeface="Times New Roman" panose="02020603050405020304" pitchFamily="18" charset="0"/>
              </a:rPr>
              <a:t>Объектами федерального государственного строительного надзора являются:</a:t>
            </a:r>
            <a:endParaRPr lang="ru-RU" sz="1800" kern="1200" dirty="0">
              <a:effectLst/>
              <a:latin typeface="Times New Roman" panose="02020603050405020304" pitchFamily="18" charset="0"/>
              <a:ea typeface="Times New Roman" panose="02020603050405020304" pitchFamily="18" charset="0"/>
            </a:endParaRPr>
          </a:p>
          <a:p>
            <a:pPr marL="82550" indent="0">
              <a:buNone/>
            </a:pPr>
            <a:r>
              <a:rPr lang="ru-RU" sz="1800" kern="1200" dirty="0">
                <a:effectLst/>
                <a:latin typeface="Times New Roman" panose="02020603050405020304" pitchFamily="18" charset="0"/>
                <a:ea typeface="Times New Roman" panose="02020603050405020304" pitchFamily="18" charset="0"/>
              </a:rPr>
              <a:t>а) деятельность, действия (бездействие) застройщика, технического заказчика и лица, осуществляющего строительство, реконструкцию объекта капитального строительства (далее - контролируемое лицо), </a:t>
            </a:r>
            <a:br>
              <a:rPr lang="ru-RU" sz="1800" kern="1200" dirty="0">
                <a:effectLst/>
                <a:latin typeface="Times New Roman" panose="02020603050405020304" pitchFamily="18" charset="0"/>
                <a:ea typeface="Times New Roman" panose="02020603050405020304" pitchFamily="18" charset="0"/>
              </a:rPr>
            </a:br>
            <a:r>
              <a:rPr lang="ru-RU" sz="1800" kern="1200" dirty="0">
                <a:effectLst/>
                <a:latin typeface="Times New Roman" panose="02020603050405020304" pitchFamily="18" charset="0"/>
                <a:ea typeface="Times New Roman" panose="02020603050405020304" pitchFamily="18" charset="0"/>
              </a:rPr>
              <a:t>по строительству, реконструкции объектов капитального строительства, указанных в </a:t>
            </a:r>
            <a:r>
              <a:rPr lang="ru-RU" sz="1800" u="sng" kern="1200" dirty="0">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части 8 статьи 54 Кодекса</a:t>
            </a:r>
            <a:r>
              <a:rPr lang="ru-RU" sz="1800" kern="1200" dirty="0">
                <a:effectLst/>
                <a:latin typeface="Times New Roman" panose="02020603050405020304" pitchFamily="18" charset="0"/>
                <a:ea typeface="Times New Roman" panose="02020603050405020304" pitchFamily="18" charset="0"/>
              </a:rPr>
              <a:t>, в случаях, установленных </a:t>
            </a:r>
            <a:br>
              <a:rPr lang="ru-RU" sz="1800" kern="1200" dirty="0">
                <a:effectLst/>
                <a:latin typeface="Times New Roman" panose="02020603050405020304" pitchFamily="18" charset="0"/>
                <a:ea typeface="Times New Roman" panose="02020603050405020304" pitchFamily="18" charset="0"/>
              </a:rPr>
            </a:br>
            <a:r>
              <a:rPr lang="ru-RU" sz="1800" u="sng" kern="1200" dirty="0">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частью 1 статьи 54 Кодекса</a:t>
            </a:r>
            <a:r>
              <a:rPr lang="ru-RU" sz="1800" kern="1200" dirty="0">
                <a:effectLst/>
                <a:latin typeface="Times New Roman" panose="02020603050405020304" pitchFamily="18" charset="0"/>
                <a:ea typeface="Times New Roman" panose="02020603050405020304" pitchFamily="18" charset="0"/>
              </a:rPr>
              <a:t>;</a:t>
            </a:r>
            <a:br>
              <a:rPr lang="ru-RU" sz="1800" kern="1200" dirty="0">
                <a:effectLst/>
                <a:latin typeface="Times New Roman" panose="02020603050405020304" pitchFamily="18" charset="0"/>
                <a:ea typeface="Times New Roman" panose="02020603050405020304" pitchFamily="18" charset="0"/>
              </a:rPr>
            </a:br>
            <a:r>
              <a:rPr lang="ru-RU" sz="1800" kern="1200" dirty="0">
                <a:effectLst/>
                <a:latin typeface="Times New Roman" panose="02020603050405020304" pitchFamily="18" charset="0"/>
                <a:ea typeface="Times New Roman" panose="02020603050405020304" pitchFamily="18" charset="0"/>
              </a:rPr>
              <a:t>б) объекты капитального строительства, которыми граждане и организации владеют и (или) пользуются и которые указаны в </a:t>
            </a:r>
            <a:r>
              <a:rPr lang="ru-RU" sz="1800" u="sng" kern="1200" dirty="0">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части 8 статьи 54 Кодекса</a:t>
            </a:r>
            <a:r>
              <a:rPr lang="ru-RU" sz="1800" kern="1200" dirty="0">
                <a:effectLst/>
                <a:latin typeface="Times New Roman" panose="02020603050405020304" pitchFamily="18" charset="0"/>
                <a:ea typeface="Times New Roman" panose="02020603050405020304" pitchFamily="18" charset="0"/>
              </a:rPr>
              <a:t>, в случаях, установленных </a:t>
            </a:r>
            <a:r>
              <a:rPr lang="ru-RU" sz="1800" u="sng" kern="1200" dirty="0">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частью 1 статьи 54 Кодекса</a:t>
            </a:r>
            <a:r>
              <a:rPr lang="ru-RU" sz="1800" kern="1200" dirty="0">
                <a:effectLst/>
                <a:latin typeface="Times New Roman" panose="02020603050405020304" pitchFamily="18" charset="0"/>
                <a:ea typeface="Times New Roman" panose="02020603050405020304" pitchFamily="18" charset="0"/>
              </a:rPr>
              <a:t>. </a:t>
            </a:r>
            <a:endParaRPr lang="ru-RU" dirty="0"/>
          </a:p>
        </p:txBody>
      </p:sp>
      <p:sp>
        <p:nvSpPr>
          <p:cNvPr id="4" name="Номер слайда 3">
            <a:extLst>
              <a:ext uri="{FF2B5EF4-FFF2-40B4-BE49-F238E27FC236}">
                <a16:creationId xmlns:a16="http://schemas.microsoft.com/office/drawing/2014/main" id="{53F143D4-B274-4B8D-81EF-6D6EF5008724}"/>
              </a:ext>
            </a:extLst>
          </p:cNvPr>
          <p:cNvSpPr>
            <a:spLocks noGrp="1"/>
          </p:cNvSpPr>
          <p:nvPr>
            <p:ph type="sldNum" sz="quarter" idx="12"/>
          </p:nvPr>
        </p:nvSpPr>
        <p:spPr/>
        <p:txBody>
          <a:bodyPr/>
          <a:lstStyle/>
          <a:p>
            <a:pPr>
              <a:defRPr/>
            </a:pPr>
            <a:fld id="{0711C594-2368-4BC3-84E0-35AAB0EBECF3}" type="slidenum">
              <a:rPr lang="ru-RU" smtClean="0"/>
              <a:pPr>
                <a:defRPr/>
              </a:pPr>
              <a:t>4</a:t>
            </a:fld>
            <a:endParaRPr lang="ru-RU"/>
          </a:p>
        </p:txBody>
      </p:sp>
      <p:pic>
        <p:nvPicPr>
          <p:cNvPr id="5" name="Picture 41" descr="fsetan_emblema2007">
            <a:extLst>
              <a:ext uri="{FF2B5EF4-FFF2-40B4-BE49-F238E27FC236}">
                <a16:creationId xmlns:a16="http://schemas.microsoft.com/office/drawing/2014/main" id="{52D8590B-3503-4591-95B3-6B884D9A55B3}"/>
              </a:ext>
            </a:extLst>
          </p:cNvPr>
          <p:cNvPicPr>
            <a:picLocks noChangeAspect="1" noChangeArrowheads="1"/>
          </p:cNvPicPr>
          <p:nvPr/>
        </p:nvPicPr>
        <p:blipFill>
          <a:blip r:embed="rId4" cstate="print"/>
          <a:srcRect/>
          <a:stretch>
            <a:fillRect/>
          </a:stretch>
        </p:blipFill>
        <p:spPr bwMode="auto">
          <a:xfrm>
            <a:off x="214282" y="0"/>
            <a:ext cx="1577137" cy="1945493"/>
          </a:xfrm>
          <a:prstGeom prst="rect">
            <a:avLst/>
          </a:prstGeom>
          <a:noFill/>
          <a:ln w="9525">
            <a:noFill/>
            <a:miter lim="800000"/>
            <a:headEnd/>
            <a:tailEnd/>
          </a:ln>
        </p:spPr>
      </p:pic>
    </p:spTree>
    <p:extLst>
      <p:ext uri="{BB962C8B-B14F-4D97-AF65-F5344CB8AC3E}">
        <p14:creationId xmlns:p14="http://schemas.microsoft.com/office/powerpoint/2010/main" val="456756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AE3B6-DFE9-4AEE-BEEE-9A19B5CE09D0}"/>
              </a:ext>
            </a:extLst>
          </p:cNvPr>
          <p:cNvSpPr>
            <a:spLocks noGrp="1"/>
          </p:cNvSpPr>
          <p:nvPr>
            <p:ph type="title"/>
          </p:nvPr>
        </p:nvSpPr>
        <p:spPr>
          <a:xfrm>
            <a:off x="1791418" y="206375"/>
            <a:ext cx="7143031" cy="857250"/>
          </a:xfrm>
        </p:spPr>
        <p:txBody>
          <a:bodyPr>
            <a:noAutofit/>
          </a:bodyPr>
          <a:lstStyle/>
          <a:p>
            <a:r>
              <a:rPr lang="ru-RU" sz="2000" dirty="0">
                <a:solidFill>
                  <a:schemeClr val="tx1"/>
                </a:solidFill>
                <a:latin typeface="Times New Roman" panose="02020603050405020304" pitchFamily="18" charset="0"/>
                <a:cs typeface="Times New Roman" panose="02020603050405020304" pitchFamily="18" charset="0"/>
              </a:rPr>
              <a:t>Федеральным законом от 19.12.2022 № 541-ФЗ внесены изменения в Градостроительный Кодекс РФ:</a:t>
            </a:r>
            <a:br>
              <a:rPr lang="ru-RU" sz="2000" dirty="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статья 52 дополнена частями 1.4 и 1.5 следующего содержания</a:t>
            </a:r>
          </a:p>
        </p:txBody>
      </p:sp>
      <p:sp>
        <p:nvSpPr>
          <p:cNvPr id="3" name="Объект 2">
            <a:extLst>
              <a:ext uri="{FF2B5EF4-FFF2-40B4-BE49-F238E27FC236}">
                <a16:creationId xmlns:a16="http://schemas.microsoft.com/office/drawing/2014/main" id="{3D5AB324-9520-4A16-B9E6-5A9CCD18143B}"/>
              </a:ext>
            </a:extLst>
          </p:cNvPr>
          <p:cNvSpPr>
            <a:spLocks noGrp="1"/>
          </p:cNvSpPr>
          <p:nvPr>
            <p:ph idx="1"/>
          </p:nvPr>
        </p:nvSpPr>
        <p:spPr>
          <a:xfrm>
            <a:off x="1435100" y="1347613"/>
            <a:ext cx="7499350" cy="3589511"/>
          </a:xfrm>
        </p:spPr>
        <p:txBody>
          <a:bodyPr anchor="ctr"/>
          <a:lstStyle/>
          <a:p>
            <a:pPr marL="92075" indent="0" algn="just">
              <a:buNone/>
            </a:pPr>
            <a:r>
              <a:rPr lang="ru-RU" sz="1600" kern="1200" dirty="0">
                <a:effectLst/>
                <a:latin typeface="Times New Roman" panose="02020603050405020304" pitchFamily="18" charset="0"/>
                <a:ea typeface="Times New Roman" panose="02020603050405020304" pitchFamily="18" charset="0"/>
              </a:rPr>
              <a:t>1_4. При осуществлении строительства, реконструкции, капитального ремонта объектов капитального строительства в соответствии с проектной документацией, рабочей документацией и выполненными на основании проектной документации, рабочей документации работами осуществляется ведение исполнительной документации.</a:t>
            </a:r>
            <a:endParaRPr lang="ru-RU" sz="1600" dirty="0">
              <a:effectLst/>
              <a:latin typeface="Times New Roman" panose="02020603050405020304" pitchFamily="18" charset="0"/>
              <a:ea typeface="Calibri" panose="020F0502020204030204" pitchFamily="34" charset="0"/>
            </a:endParaRPr>
          </a:p>
          <a:p>
            <a:pPr marL="82550" indent="0" algn="just">
              <a:buNone/>
            </a:pPr>
            <a:r>
              <a:rPr lang="ru-RU" sz="1600" kern="1200" dirty="0">
                <a:effectLst/>
                <a:latin typeface="Times New Roman" panose="02020603050405020304" pitchFamily="18" charset="0"/>
                <a:ea typeface="Times New Roman" panose="02020603050405020304" pitchFamily="18" charset="0"/>
              </a:rPr>
              <a:t>1_5. Исполнительная документация представляет собой документацию, содержащую материалы в текстовой и графической формах и отображающую фактическое исполнение функционально-технологических, конструктивных, инженерно-технических и иных решений, содержащихся в проектной документации, рабочей документации. Состав и порядок ведения исполнительной документации устанавливаются федеральным органом исполнительной власти, осуществляющим функции по выработке и реализации государственной политики и нормативно-правовому регулированию в сфере строительства, архитектуры </a:t>
            </a:r>
            <a:br>
              <a:rPr lang="ru-RU" sz="1600" kern="1200" dirty="0">
                <a:effectLst/>
                <a:latin typeface="Times New Roman" panose="02020603050405020304" pitchFamily="18" charset="0"/>
                <a:ea typeface="Times New Roman" panose="02020603050405020304" pitchFamily="18" charset="0"/>
              </a:rPr>
            </a:br>
            <a:r>
              <a:rPr lang="ru-RU" sz="1600" kern="1200" dirty="0">
                <a:effectLst/>
                <a:latin typeface="Times New Roman" panose="02020603050405020304" pitchFamily="18" charset="0"/>
                <a:ea typeface="Times New Roman" panose="02020603050405020304" pitchFamily="18" charset="0"/>
              </a:rPr>
              <a:t>и градостроительства; </a:t>
            </a:r>
            <a:endParaRPr lang="ru-RU" sz="1600" dirty="0"/>
          </a:p>
        </p:txBody>
      </p:sp>
      <p:sp>
        <p:nvSpPr>
          <p:cNvPr id="4" name="Номер слайда 3">
            <a:extLst>
              <a:ext uri="{FF2B5EF4-FFF2-40B4-BE49-F238E27FC236}">
                <a16:creationId xmlns:a16="http://schemas.microsoft.com/office/drawing/2014/main" id="{53F143D4-B274-4B8D-81EF-6D6EF5008724}"/>
              </a:ext>
            </a:extLst>
          </p:cNvPr>
          <p:cNvSpPr>
            <a:spLocks noGrp="1"/>
          </p:cNvSpPr>
          <p:nvPr>
            <p:ph type="sldNum" sz="quarter" idx="12"/>
          </p:nvPr>
        </p:nvSpPr>
        <p:spPr/>
        <p:txBody>
          <a:bodyPr/>
          <a:lstStyle/>
          <a:p>
            <a:pPr>
              <a:defRPr/>
            </a:pPr>
            <a:fld id="{0711C594-2368-4BC3-84E0-35AAB0EBECF3}" type="slidenum">
              <a:rPr lang="ru-RU" smtClean="0"/>
              <a:pPr>
                <a:defRPr/>
              </a:pPr>
              <a:t>5</a:t>
            </a:fld>
            <a:endParaRPr lang="ru-RU"/>
          </a:p>
        </p:txBody>
      </p:sp>
      <p:pic>
        <p:nvPicPr>
          <p:cNvPr id="5" name="Picture 41" descr="fsetan_emblema2007">
            <a:extLst>
              <a:ext uri="{FF2B5EF4-FFF2-40B4-BE49-F238E27FC236}">
                <a16:creationId xmlns:a16="http://schemas.microsoft.com/office/drawing/2014/main" id="{52D8590B-3503-4591-95B3-6B884D9A55B3}"/>
              </a:ext>
            </a:extLst>
          </p:cNvPr>
          <p:cNvPicPr>
            <a:picLocks noChangeAspect="1" noChangeArrowheads="1"/>
          </p:cNvPicPr>
          <p:nvPr/>
        </p:nvPicPr>
        <p:blipFill>
          <a:blip r:embed="rId2" cstate="print"/>
          <a:srcRect/>
          <a:stretch>
            <a:fillRect/>
          </a:stretch>
        </p:blipFill>
        <p:spPr bwMode="auto">
          <a:xfrm>
            <a:off x="214282" y="0"/>
            <a:ext cx="1577137" cy="1945493"/>
          </a:xfrm>
          <a:prstGeom prst="rect">
            <a:avLst/>
          </a:prstGeom>
          <a:noFill/>
          <a:ln w="9525">
            <a:noFill/>
            <a:miter lim="800000"/>
            <a:headEnd/>
            <a:tailEnd/>
          </a:ln>
        </p:spPr>
      </p:pic>
    </p:spTree>
    <p:extLst>
      <p:ext uri="{BB962C8B-B14F-4D97-AF65-F5344CB8AC3E}">
        <p14:creationId xmlns:p14="http://schemas.microsoft.com/office/powerpoint/2010/main" val="2020715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AE3B6-DFE9-4AEE-BEEE-9A19B5CE09D0}"/>
              </a:ext>
            </a:extLst>
          </p:cNvPr>
          <p:cNvSpPr>
            <a:spLocks noGrp="1"/>
          </p:cNvSpPr>
          <p:nvPr>
            <p:ph type="title"/>
          </p:nvPr>
        </p:nvSpPr>
        <p:spPr>
          <a:xfrm>
            <a:off x="1791418" y="206375"/>
            <a:ext cx="7143031" cy="857250"/>
          </a:xfrm>
        </p:spPr>
        <p:txBody>
          <a:bodyPr>
            <a:noAutofit/>
          </a:bodyPr>
          <a:lstStyle/>
          <a:p>
            <a:r>
              <a:rPr lang="ru-RU" sz="2000" dirty="0">
                <a:solidFill>
                  <a:schemeClr val="tx1"/>
                </a:solidFill>
                <a:latin typeface="Times New Roman" panose="02020603050405020304" pitchFamily="18" charset="0"/>
                <a:cs typeface="Times New Roman" panose="02020603050405020304" pitchFamily="18" charset="0"/>
              </a:rPr>
              <a:t>Федеральным законом от 19.12.2022 № 541-ФЗ внесены изменения в Градостроительный Кодекс РФ:</a:t>
            </a:r>
            <a:br>
              <a:rPr lang="ru-RU" sz="2000" dirty="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статья 52 дополнена частями 1.4 и 1.5 следующего содержания</a:t>
            </a:r>
          </a:p>
        </p:txBody>
      </p:sp>
      <p:sp>
        <p:nvSpPr>
          <p:cNvPr id="3" name="Объект 2">
            <a:extLst>
              <a:ext uri="{FF2B5EF4-FFF2-40B4-BE49-F238E27FC236}">
                <a16:creationId xmlns:a16="http://schemas.microsoft.com/office/drawing/2014/main" id="{3D5AB324-9520-4A16-B9E6-5A9CCD18143B}"/>
              </a:ext>
            </a:extLst>
          </p:cNvPr>
          <p:cNvSpPr>
            <a:spLocks noGrp="1"/>
          </p:cNvSpPr>
          <p:nvPr>
            <p:ph idx="1"/>
          </p:nvPr>
        </p:nvSpPr>
        <p:spPr>
          <a:xfrm>
            <a:off x="1435100" y="1347613"/>
            <a:ext cx="7499350" cy="3589511"/>
          </a:xfrm>
        </p:spPr>
        <p:txBody>
          <a:bodyPr anchor="ctr"/>
          <a:lstStyle/>
          <a:p>
            <a:pPr indent="0">
              <a:buNone/>
            </a:pPr>
            <a:r>
              <a:rPr lang="ru-RU" sz="1400" u="sng" dirty="0">
                <a:effectLst/>
                <a:latin typeface="Times New Roman" panose="02020603050405020304" pitchFamily="18" charset="0"/>
                <a:ea typeface="Calibri" panose="020F0502020204030204" pitchFamily="34" charset="0"/>
              </a:rPr>
              <a:t>пункт 1 части 1 статьи 48.1</a:t>
            </a:r>
            <a:r>
              <a:rPr lang="ru-RU" sz="1400" dirty="0">
                <a:effectLst/>
                <a:latin typeface="Times New Roman" panose="02020603050405020304" pitchFamily="18" charset="0"/>
                <a:ea typeface="Calibri" panose="020F0502020204030204" pitchFamily="34" charset="0"/>
              </a:rPr>
              <a:t> </a:t>
            </a:r>
            <a:r>
              <a:rPr lang="ru-RU" sz="1400" u="sng" dirty="0">
                <a:effectLst/>
                <a:latin typeface="Times New Roman" panose="02020603050405020304" pitchFamily="18" charset="0"/>
                <a:ea typeface="Calibri" panose="020F0502020204030204" pitchFamily="34" charset="0"/>
              </a:rPr>
              <a:t>Кодекса</a:t>
            </a:r>
            <a:r>
              <a:rPr lang="ru-RU" sz="1400" dirty="0">
                <a:effectLst/>
                <a:latin typeface="Times New Roman" panose="02020603050405020304" pitchFamily="18" charset="0"/>
                <a:ea typeface="Calibri" panose="020F0502020204030204" pitchFamily="34" charset="0"/>
              </a:rPr>
              <a:t> изложен в следующей редакции:</a:t>
            </a:r>
          </a:p>
          <a:p>
            <a:pPr marL="0" indent="0" algn="just">
              <a:buNone/>
            </a:pPr>
            <a:r>
              <a:rPr lang="ru-RU" sz="1400" dirty="0">
                <a:effectLst/>
                <a:latin typeface="Times New Roman" panose="02020603050405020304" pitchFamily="18" charset="0"/>
                <a:ea typeface="Calibri" panose="020F0502020204030204" pitchFamily="34" charset="0"/>
              </a:rPr>
              <a:t>к особо опасным и технически сложным объектам относятся, в том числе: объекты использования атомной энергии в соответствии с законодательством Российской Федерации </a:t>
            </a:r>
            <a:br>
              <a:rPr lang="ru-RU" sz="1400" dirty="0">
                <a:effectLst/>
                <a:latin typeface="Times New Roman" panose="02020603050405020304" pitchFamily="18" charset="0"/>
                <a:ea typeface="Calibri" panose="020F0502020204030204" pitchFamily="34" charset="0"/>
              </a:rPr>
            </a:br>
            <a:r>
              <a:rPr lang="ru-RU" sz="1400" dirty="0">
                <a:effectLst/>
                <a:latin typeface="Times New Roman" panose="02020603050405020304" pitchFamily="18" charset="0"/>
                <a:ea typeface="Calibri" panose="020F0502020204030204" pitchFamily="34" charset="0"/>
              </a:rPr>
              <a:t>об использовании атомной энергии, за исключением объектов, содержащих:</a:t>
            </a:r>
          </a:p>
          <a:p>
            <a:pPr marL="0" indent="0" algn="just">
              <a:buNone/>
            </a:pPr>
            <a:r>
              <a:rPr lang="ru-RU" sz="1400" dirty="0">
                <a:effectLst/>
                <a:latin typeface="Times New Roman" panose="02020603050405020304" pitchFamily="18" charset="0"/>
                <a:ea typeface="Calibri" panose="020F0502020204030204" pitchFamily="34" charset="0"/>
              </a:rPr>
              <a:t>объекты использования атомной энергии в соответствии с законодательством Российской Федерации об использовании атомной энергии, за исключением объектов, содержащих:</a:t>
            </a:r>
          </a:p>
          <a:p>
            <a:pPr marL="92075" indent="0" algn="just">
              <a:buNone/>
            </a:pPr>
            <a:r>
              <a:rPr lang="ru-RU" sz="1400" dirty="0">
                <a:effectLst/>
                <a:latin typeface="Times New Roman" panose="02020603050405020304" pitchFamily="18" charset="0"/>
                <a:ea typeface="Calibri" panose="020F0502020204030204" pitchFamily="34" charset="0"/>
              </a:rPr>
              <a:t>а) только радиационные источники, в которых генерируется ионизирующее излучение, </a:t>
            </a:r>
            <a:br>
              <a:rPr lang="ru-RU" sz="1400" dirty="0">
                <a:effectLst/>
                <a:latin typeface="Times New Roman" panose="02020603050405020304" pitchFamily="18" charset="0"/>
                <a:ea typeface="Calibri" panose="020F0502020204030204" pitchFamily="34" charset="0"/>
              </a:rPr>
            </a:br>
            <a:r>
              <a:rPr lang="ru-RU" sz="1400" dirty="0">
                <a:effectLst/>
                <a:latin typeface="Times New Roman" panose="02020603050405020304" pitchFamily="18" charset="0"/>
                <a:ea typeface="Calibri" panose="020F0502020204030204" pitchFamily="34" charset="0"/>
              </a:rPr>
              <a:t>на объектах, радиационное воздействие от которых в случае аварии ограничивается помещениями, где осуществляется непосредственное обращение с источниками ионизирующего излучения;</a:t>
            </a:r>
          </a:p>
          <a:p>
            <a:pPr marL="82550" indent="0">
              <a:buNone/>
            </a:pPr>
            <a:r>
              <a:rPr lang="ru-RU" sz="1400" dirty="0">
                <a:effectLst/>
                <a:latin typeface="Times New Roman" panose="02020603050405020304" pitchFamily="18" charset="0"/>
                <a:ea typeface="Calibri" panose="020F0502020204030204" pitchFamily="34" charset="0"/>
              </a:rPr>
              <a:t>б) радиационные источники, содержащие в своем составе только радионуклидные источники четвертой и пятой категорий радиационной опасности в соответствии с законодательством Российской Федерации об использовании атомной энергии.</a:t>
            </a:r>
            <a:endParaRPr lang="ru-RU" sz="1400" dirty="0"/>
          </a:p>
        </p:txBody>
      </p:sp>
      <p:sp>
        <p:nvSpPr>
          <p:cNvPr id="4" name="Номер слайда 3">
            <a:extLst>
              <a:ext uri="{FF2B5EF4-FFF2-40B4-BE49-F238E27FC236}">
                <a16:creationId xmlns:a16="http://schemas.microsoft.com/office/drawing/2014/main" id="{53F143D4-B274-4B8D-81EF-6D6EF5008724}"/>
              </a:ext>
            </a:extLst>
          </p:cNvPr>
          <p:cNvSpPr>
            <a:spLocks noGrp="1"/>
          </p:cNvSpPr>
          <p:nvPr>
            <p:ph type="sldNum" sz="quarter" idx="12"/>
          </p:nvPr>
        </p:nvSpPr>
        <p:spPr/>
        <p:txBody>
          <a:bodyPr/>
          <a:lstStyle/>
          <a:p>
            <a:pPr>
              <a:defRPr/>
            </a:pPr>
            <a:fld id="{0711C594-2368-4BC3-84E0-35AAB0EBECF3}" type="slidenum">
              <a:rPr lang="ru-RU" smtClean="0"/>
              <a:pPr>
                <a:defRPr/>
              </a:pPr>
              <a:t>6</a:t>
            </a:fld>
            <a:endParaRPr lang="ru-RU"/>
          </a:p>
        </p:txBody>
      </p:sp>
      <p:pic>
        <p:nvPicPr>
          <p:cNvPr id="5" name="Picture 41" descr="fsetan_emblema2007">
            <a:extLst>
              <a:ext uri="{FF2B5EF4-FFF2-40B4-BE49-F238E27FC236}">
                <a16:creationId xmlns:a16="http://schemas.microsoft.com/office/drawing/2014/main" id="{52D8590B-3503-4591-95B3-6B884D9A55B3}"/>
              </a:ext>
            </a:extLst>
          </p:cNvPr>
          <p:cNvPicPr>
            <a:picLocks noChangeAspect="1" noChangeArrowheads="1"/>
          </p:cNvPicPr>
          <p:nvPr/>
        </p:nvPicPr>
        <p:blipFill>
          <a:blip r:embed="rId2" cstate="print"/>
          <a:srcRect/>
          <a:stretch>
            <a:fillRect/>
          </a:stretch>
        </p:blipFill>
        <p:spPr bwMode="auto">
          <a:xfrm>
            <a:off x="214282" y="0"/>
            <a:ext cx="1577137" cy="1945493"/>
          </a:xfrm>
          <a:prstGeom prst="rect">
            <a:avLst/>
          </a:prstGeom>
          <a:noFill/>
          <a:ln w="9525">
            <a:noFill/>
            <a:miter lim="800000"/>
            <a:headEnd/>
            <a:tailEnd/>
          </a:ln>
        </p:spPr>
      </p:pic>
    </p:spTree>
    <p:extLst>
      <p:ext uri="{BB962C8B-B14F-4D97-AF65-F5344CB8AC3E}">
        <p14:creationId xmlns:p14="http://schemas.microsoft.com/office/powerpoint/2010/main" val="3333570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AE3B6-DFE9-4AEE-BEEE-9A19B5CE09D0}"/>
              </a:ext>
            </a:extLst>
          </p:cNvPr>
          <p:cNvSpPr>
            <a:spLocks noGrp="1"/>
          </p:cNvSpPr>
          <p:nvPr>
            <p:ph type="title"/>
          </p:nvPr>
        </p:nvSpPr>
        <p:spPr>
          <a:xfrm>
            <a:off x="1791418" y="206375"/>
            <a:ext cx="7143031" cy="857250"/>
          </a:xfrm>
        </p:spPr>
        <p:txBody>
          <a:bodyPr>
            <a:noAutofit/>
          </a:bodyPr>
          <a:lstStyle/>
          <a:p>
            <a:r>
              <a:rPr lang="ru-RU" sz="2000" dirty="0">
                <a:solidFill>
                  <a:schemeClr val="tx1"/>
                </a:solidFill>
                <a:latin typeface="Times New Roman" panose="02020603050405020304" pitchFamily="18" charset="0"/>
                <a:cs typeface="Times New Roman" panose="02020603050405020304" pitchFamily="18" charset="0"/>
              </a:rPr>
              <a:t>Внесение изменений в проектную документацию</a:t>
            </a:r>
            <a:br>
              <a:rPr lang="ru-RU" sz="2000" dirty="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(часть 3.8 статьи 49 Градостроительного Кодекса РФ )</a:t>
            </a:r>
          </a:p>
        </p:txBody>
      </p:sp>
      <p:sp>
        <p:nvSpPr>
          <p:cNvPr id="3" name="Объект 2">
            <a:extLst>
              <a:ext uri="{FF2B5EF4-FFF2-40B4-BE49-F238E27FC236}">
                <a16:creationId xmlns:a16="http://schemas.microsoft.com/office/drawing/2014/main" id="{3D5AB324-9520-4A16-B9E6-5A9CCD18143B}"/>
              </a:ext>
            </a:extLst>
          </p:cNvPr>
          <p:cNvSpPr>
            <a:spLocks noGrp="1"/>
          </p:cNvSpPr>
          <p:nvPr>
            <p:ph idx="1"/>
          </p:nvPr>
        </p:nvSpPr>
        <p:spPr>
          <a:xfrm>
            <a:off x="899592" y="1063625"/>
            <a:ext cx="8034858" cy="3873499"/>
          </a:xfrm>
        </p:spPr>
        <p:txBody>
          <a:bodyPr anchor="ctr"/>
          <a:lstStyle/>
          <a:p>
            <a:pPr marL="715963" indent="0" algn="just">
              <a:buNone/>
            </a:pPr>
            <a:r>
              <a:rPr lang="ru-RU" sz="1200" kern="1200" dirty="0">
                <a:solidFill>
                  <a:srgbClr val="000000"/>
                </a:solidFill>
                <a:effectLst/>
                <a:latin typeface="Times New Roman" panose="02020603050405020304" pitchFamily="18" charset="0"/>
                <a:ea typeface="Times New Roman" panose="02020603050405020304" pitchFamily="18" charset="0"/>
              </a:rPr>
              <a:t>Экспертиза проектной документации по решению застройщика может </a:t>
            </a:r>
            <a:br>
              <a:rPr lang="ru-RU" sz="1200" kern="1200" dirty="0">
                <a:solidFill>
                  <a:srgbClr val="000000"/>
                </a:solidFill>
                <a:effectLst/>
                <a:latin typeface="Times New Roman" panose="02020603050405020304" pitchFamily="18" charset="0"/>
                <a:ea typeface="Times New Roman" panose="02020603050405020304" pitchFamily="18" charset="0"/>
              </a:rPr>
            </a:br>
            <a:r>
              <a:rPr lang="ru-RU" sz="1200" kern="1200" dirty="0">
                <a:solidFill>
                  <a:srgbClr val="000000"/>
                </a:solidFill>
                <a:effectLst/>
                <a:latin typeface="Times New Roman" panose="02020603050405020304" pitchFamily="18" charset="0"/>
                <a:ea typeface="Times New Roman" panose="02020603050405020304" pitchFamily="18" charset="0"/>
              </a:rPr>
              <a:t>не проводиться в отношении изменений, внесенных в проектную документацию, получившую положительное заключение экспертизы проектной документации, если такие изменения одновременно:</a:t>
            </a:r>
            <a:endParaRPr lang="ru-RU" sz="1200" dirty="0">
              <a:effectLst/>
              <a:latin typeface="Times New Roman" panose="02020603050405020304" pitchFamily="18" charset="0"/>
              <a:ea typeface="Calibri" panose="020F0502020204030204" pitchFamily="34" charset="0"/>
            </a:endParaRPr>
          </a:p>
          <a:p>
            <a:pPr indent="0" algn="just">
              <a:buNone/>
            </a:pPr>
            <a:r>
              <a:rPr lang="ru-RU" sz="1200" kern="1200" dirty="0">
                <a:solidFill>
                  <a:srgbClr val="000000"/>
                </a:solidFill>
                <a:effectLst/>
                <a:latin typeface="Times New Roman" panose="02020603050405020304" pitchFamily="18" charset="0"/>
                <a:ea typeface="Times New Roman" panose="02020603050405020304" pitchFamily="18" charset="0"/>
              </a:rPr>
              <a:t>1) не затрагивают несущие строительные конструкции объекта капитального строительства, за исключением замены отдельных элементов таких конструкций на аналогичные или иные улучшающие показатели таких конструкций элементы;</a:t>
            </a:r>
            <a:endParaRPr lang="ru-RU" sz="1200" dirty="0">
              <a:effectLst/>
              <a:latin typeface="Times New Roman" panose="02020603050405020304" pitchFamily="18" charset="0"/>
              <a:ea typeface="Calibri" panose="020F0502020204030204" pitchFamily="34" charset="0"/>
            </a:endParaRPr>
          </a:p>
          <a:p>
            <a:pPr indent="0" algn="just">
              <a:buNone/>
            </a:pPr>
            <a:r>
              <a:rPr lang="ru-RU" sz="1200" kern="1200" dirty="0">
                <a:solidFill>
                  <a:srgbClr val="000000"/>
                </a:solidFill>
                <a:effectLst/>
                <a:latin typeface="Times New Roman" panose="02020603050405020304" pitchFamily="18" charset="0"/>
                <a:ea typeface="Times New Roman" panose="02020603050405020304" pitchFamily="18" charset="0"/>
              </a:rPr>
              <a:t>2) не влекут за собой изменение класса, категории и (или) первоначально установленных показателей функционирования линейных объектов;</a:t>
            </a:r>
            <a:endParaRPr lang="ru-RU" sz="1200" dirty="0">
              <a:effectLst/>
              <a:latin typeface="Times New Roman" panose="02020603050405020304" pitchFamily="18" charset="0"/>
              <a:ea typeface="Calibri" panose="020F0502020204030204" pitchFamily="34" charset="0"/>
            </a:endParaRPr>
          </a:p>
          <a:p>
            <a:pPr indent="0" algn="just">
              <a:buNone/>
            </a:pPr>
            <a:r>
              <a:rPr lang="ru-RU" sz="1200" kern="1200" dirty="0">
                <a:solidFill>
                  <a:srgbClr val="000000"/>
                </a:solidFill>
                <a:effectLst/>
                <a:latin typeface="Times New Roman" panose="02020603050405020304" pitchFamily="18" charset="0"/>
                <a:ea typeface="Times New Roman" panose="02020603050405020304" pitchFamily="18" charset="0"/>
              </a:rPr>
              <a:t>3) не приводят к нарушениям требований технических регламентов, санитарно-эпидемиологических требований, требований в области охраны окружающей среды, требований государственной охраны объектов культурного наследия, требований к безопасному использованию атомной энергии, требований промышленной безопасности, требований к обеспечению надежности и безопасности электроэнергетических систем и объектов электроэнергетики, требований антитеррористической защищенности объекта;</a:t>
            </a:r>
            <a:endParaRPr lang="ru-RU" sz="1200" dirty="0">
              <a:effectLst/>
              <a:latin typeface="Times New Roman" panose="02020603050405020304" pitchFamily="18" charset="0"/>
              <a:ea typeface="Calibri" panose="020F0502020204030204" pitchFamily="34" charset="0"/>
            </a:endParaRPr>
          </a:p>
          <a:p>
            <a:pPr indent="0" algn="just">
              <a:buNone/>
            </a:pPr>
            <a:r>
              <a:rPr lang="ru-RU" sz="1200" kern="1200" dirty="0">
                <a:solidFill>
                  <a:srgbClr val="000000"/>
                </a:solidFill>
                <a:effectLst/>
                <a:latin typeface="Times New Roman" panose="02020603050405020304" pitchFamily="18" charset="0"/>
                <a:ea typeface="Times New Roman" panose="02020603050405020304" pitchFamily="18" charset="0"/>
              </a:rPr>
              <a:t>4) соответствуют заданию застройщика или технического заказчика на проектирование, а также результатам инженерных изысканий;</a:t>
            </a:r>
            <a:endParaRPr lang="ru-RU" sz="1200" dirty="0">
              <a:effectLst/>
              <a:latin typeface="Times New Roman" panose="02020603050405020304" pitchFamily="18" charset="0"/>
              <a:ea typeface="Calibri" panose="020F0502020204030204" pitchFamily="34" charset="0"/>
            </a:endParaRPr>
          </a:p>
          <a:p>
            <a:pPr indent="0" algn="just">
              <a:buNone/>
            </a:pPr>
            <a:r>
              <a:rPr lang="ru-RU" sz="1200" kern="1200" dirty="0">
                <a:solidFill>
                  <a:srgbClr val="000000"/>
                </a:solidFill>
                <a:effectLst/>
                <a:latin typeface="Times New Roman" panose="02020603050405020304" pitchFamily="18" charset="0"/>
                <a:ea typeface="Times New Roman" panose="02020603050405020304" pitchFamily="18" charset="0"/>
              </a:rPr>
              <a:t>5) соответствуют установленной в решении о предоставлении бюджетных ассигнований на осуществление капитальных вложений, принятом в отношении объекта капитального строительства государственной (муниципальной) собственности в установленном порядке, стоимости строительства (реконструкции) объекта капитального строительства, осуществляемого за счет средств бюджетов бюджетной системы Российской Федерации.</a:t>
            </a:r>
            <a:endParaRPr lang="ru-RU" sz="1200" dirty="0">
              <a:effectLst/>
              <a:latin typeface="Times New Roman" panose="02020603050405020304" pitchFamily="18" charset="0"/>
              <a:ea typeface="Calibri" panose="020F0502020204030204" pitchFamily="34" charset="0"/>
            </a:endParaRPr>
          </a:p>
        </p:txBody>
      </p:sp>
      <p:sp>
        <p:nvSpPr>
          <p:cNvPr id="4" name="Номер слайда 3">
            <a:extLst>
              <a:ext uri="{FF2B5EF4-FFF2-40B4-BE49-F238E27FC236}">
                <a16:creationId xmlns:a16="http://schemas.microsoft.com/office/drawing/2014/main" id="{53F143D4-B274-4B8D-81EF-6D6EF5008724}"/>
              </a:ext>
            </a:extLst>
          </p:cNvPr>
          <p:cNvSpPr>
            <a:spLocks noGrp="1"/>
          </p:cNvSpPr>
          <p:nvPr>
            <p:ph type="sldNum" sz="quarter" idx="12"/>
          </p:nvPr>
        </p:nvSpPr>
        <p:spPr/>
        <p:txBody>
          <a:bodyPr/>
          <a:lstStyle/>
          <a:p>
            <a:pPr>
              <a:defRPr/>
            </a:pPr>
            <a:fld id="{0711C594-2368-4BC3-84E0-35AAB0EBECF3}" type="slidenum">
              <a:rPr lang="ru-RU" smtClean="0"/>
              <a:pPr>
                <a:defRPr/>
              </a:pPr>
              <a:t>7</a:t>
            </a:fld>
            <a:endParaRPr lang="ru-RU"/>
          </a:p>
        </p:txBody>
      </p:sp>
      <p:pic>
        <p:nvPicPr>
          <p:cNvPr id="5" name="Picture 41" descr="fsetan_emblema2007">
            <a:extLst>
              <a:ext uri="{FF2B5EF4-FFF2-40B4-BE49-F238E27FC236}">
                <a16:creationId xmlns:a16="http://schemas.microsoft.com/office/drawing/2014/main" id="{52D8590B-3503-4591-95B3-6B884D9A55B3}"/>
              </a:ext>
            </a:extLst>
          </p:cNvPr>
          <p:cNvPicPr>
            <a:picLocks noChangeAspect="1" noChangeArrowheads="1"/>
          </p:cNvPicPr>
          <p:nvPr/>
        </p:nvPicPr>
        <p:blipFill>
          <a:blip r:embed="rId2" cstate="print"/>
          <a:srcRect/>
          <a:stretch>
            <a:fillRect/>
          </a:stretch>
        </p:blipFill>
        <p:spPr bwMode="auto">
          <a:xfrm>
            <a:off x="209550" y="0"/>
            <a:ext cx="1577137" cy="1945493"/>
          </a:xfrm>
          <a:prstGeom prst="rect">
            <a:avLst/>
          </a:prstGeom>
          <a:noFill/>
          <a:ln w="9525">
            <a:noFill/>
            <a:miter lim="800000"/>
            <a:headEnd/>
            <a:tailEnd/>
          </a:ln>
        </p:spPr>
      </p:pic>
    </p:spTree>
    <p:extLst>
      <p:ext uri="{BB962C8B-B14F-4D97-AF65-F5344CB8AC3E}">
        <p14:creationId xmlns:p14="http://schemas.microsoft.com/office/powerpoint/2010/main" val="3353908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AE3B6-DFE9-4AEE-BEEE-9A19B5CE09D0}"/>
              </a:ext>
            </a:extLst>
          </p:cNvPr>
          <p:cNvSpPr>
            <a:spLocks noGrp="1"/>
          </p:cNvSpPr>
          <p:nvPr>
            <p:ph type="title"/>
          </p:nvPr>
        </p:nvSpPr>
        <p:spPr>
          <a:xfrm>
            <a:off x="1791418" y="206375"/>
            <a:ext cx="7143031" cy="857250"/>
          </a:xfrm>
        </p:spPr>
        <p:txBody>
          <a:bodyPr>
            <a:noAutofit/>
          </a:bodyPr>
          <a:lstStyle/>
          <a:p>
            <a:r>
              <a:rPr lang="ru-RU" sz="2000" dirty="0">
                <a:solidFill>
                  <a:schemeClr val="tx1"/>
                </a:solidFill>
                <a:latin typeface="Times New Roman" panose="02020603050405020304" pitchFamily="18" charset="0"/>
                <a:cs typeface="Times New Roman" panose="02020603050405020304" pitchFamily="18" charset="0"/>
              </a:rPr>
              <a:t>Внесение изменений в проектную документацию</a:t>
            </a:r>
            <a:br>
              <a:rPr lang="ru-RU" sz="2000" dirty="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(часть 3.9 статьи 49 Градостроительного Кодекса РФ )</a:t>
            </a:r>
          </a:p>
        </p:txBody>
      </p:sp>
      <p:sp>
        <p:nvSpPr>
          <p:cNvPr id="3" name="Объект 2">
            <a:extLst>
              <a:ext uri="{FF2B5EF4-FFF2-40B4-BE49-F238E27FC236}">
                <a16:creationId xmlns:a16="http://schemas.microsoft.com/office/drawing/2014/main" id="{3D5AB324-9520-4A16-B9E6-5A9CCD18143B}"/>
              </a:ext>
            </a:extLst>
          </p:cNvPr>
          <p:cNvSpPr>
            <a:spLocks noGrp="1"/>
          </p:cNvSpPr>
          <p:nvPr>
            <p:ph idx="1"/>
          </p:nvPr>
        </p:nvSpPr>
        <p:spPr>
          <a:xfrm>
            <a:off x="998118" y="1063626"/>
            <a:ext cx="8034858" cy="3873499"/>
          </a:xfrm>
        </p:spPr>
        <p:txBody>
          <a:bodyPr anchor="ctr"/>
          <a:lstStyle/>
          <a:p>
            <a:pPr marL="358775" indent="357188" algn="just">
              <a:buNone/>
            </a:pPr>
            <a:r>
              <a:rPr lang="ru-RU" sz="1400" dirty="0">
                <a:solidFill>
                  <a:srgbClr val="000000"/>
                </a:solidFill>
                <a:latin typeface="Times New Roman" panose="02020603050405020304" pitchFamily="18" charset="0"/>
                <a:ea typeface="Times New Roman" panose="02020603050405020304" pitchFamily="18" charset="0"/>
              </a:rPr>
              <a:t>О</a:t>
            </a:r>
            <a:r>
              <a:rPr lang="ru-RU" sz="1400" kern="1200" dirty="0">
                <a:solidFill>
                  <a:srgbClr val="000000"/>
                </a:solidFill>
                <a:effectLst/>
                <a:latin typeface="Times New Roman" panose="02020603050405020304" pitchFamily="18" charset="0"/>
                <a:ea typeface="Times New Roman" panose="02020603050405020304" pitchFamily="18" charset="0"/>
              </a:rPr>
              <a:t>ценка соответствия изменений, внесенных в проектную документацию, получившую положительное заключение экспертизы проектной документации (в том числе изменений, </a:t>
            </a:r>
            <a:br>
              <a:rPr lang="ru-RU" sz="1400" kern="1200" dirty="0">
                <a:solidFill>
                  <a:srgbClr val="000000"/>
                </a:solidFill>
                <a:effectLst/>
                <a:latin typeface="Times New Roman" panose="02020603050405020304" pitchFamily="18" charset="0"/>
                <a:ea typeface="Times New Roman" panose="02020603050405020304" pitchFamily="18" charset="0"/>
              </a:rPr>
            </a:br>
            <a:r>
              <a:rPr lang="ru-RU" sz="1400" kern="1200" dirty="0">
                <a:solidFill>
                  <a:srgbClr val="000000"/>
                </a:solidFill>
                <a:effectLst/>
                <a:latin typeface="Times New Roman" panose="02020603050405020304" pitchFamily="18" charset="0"/>
                <a:ea typeface="Times New Roman" panose="02020603050405020304" pitchFamily="18" charset="0"/>
              </a:rPr>
              <a:t>не предусмотренных частью 3_8 статьи 49 Кодекса), требованиям технических регламентов, санитарно-эпидемиологическим требованиям, требованиям в области охраны окружающей среды, требованиям государственной охраны объектов культурного наследия, требованиям </a:t>
            </a:r>
            <a:br>
              <a:rPr lang="ru-RU" sz="1400" kern="1200" dirty="0">
                <a:solidFill>
                  <a:srgbClr val="000000"/>
                </a:solidFill>
                <a:effectLst/>
                <a:latin typeface="Times New Roman" panose="02020603050405020304" pitchFamily="18" charset="0"/>
                <a:ea typeface="Times New Roman" panose="02020603050405020304" pitchFamily="18" charset="0"/>
              </a:rPr>
            </a:br>
            <a:r>
              <a:rPr lang="ru-RU" sz="1400" kern="1200" dirty="0">
                <a:solidFill>
                  <a:srgbClr val="000000"/>
                </a:solidFill>
                <a:effectLst/>
                <a:latin typeface="Times New Roman" panose="02020603050405020304" pitchFamily="18" charset="0"/>
                <a:ea typeface="Times New Roman" panose="02020603050405020304" pitchFamily="18" charset="0"/>
              </a:rPr>
              <a:t>к безопасному использованию атомной энергии, требованиям промышленной безопасности, требованиям к обеспечению надежности и безопасности электроэнергетических систем и объектов электроэнергетики, требованиям антитеррористической защищенности объекта, заданию застройщика или технического заказчика на проектирование, результатам инженерных изысканий, а также оценка соответствия изменений, внесенных в результаты инженерных изысканий, требованиям технических регламентов по решению застройщика или технического заказчика </a:t>
            </a:r>
            <a:r>
              <a:rPr lang="ru-RU" sz="1400" b="1" kern="1200" dirty="0">
                <a:solidFill>
                  <a:srgbClr val="000000"/>
                </a:solidFill>
                <a:effectLst/>
                <a:latin typeface="Times New Roman" panose="02020603050405020304" pitchFamily="18" charset="0"/>
                <a:ea typeface="Times New Roman" panose="02020603050405020304" pitchFamily="18" charset="0"/>
              </a:rPr>
              <a:t>может осуществляться в форме экспертного сопровождения органом исполнительной власти или организацией, проводившими экспертизу проектной документации и (или) экспертизу результатов инженерных изысканий</a:t>
            </a:r>
            <a:r>
              <a:rPr lang="ru-RU" sz="1400" kern="1200" dirty="0">
                <a:solidFill>
                  <a:srgbClr val="000000"/>
                </a:solidFill>
                <a:effectLst/>
                <a:latin typeface="Times New Roman" panose="02020603050405020304" pitchFamily="18" charset="0"/>
                <a:ea typeface="Times New Roman" panose="02020603050405020304" pitchFamily="18" charset="0"/>
              </a:rPr>
              <a:t>, которые подтверждают соответствие указанным в настоящей части требованиям изменений, внесенных </a:t>
            </a:r>
            <a:br>
              <a:rPr lang="ru-RU" sz="1400" kern="1200" dirty="0">
                <a:solidFill>
                  <a:srgbClr val="000000"/>
                </a:solidFill>
                <a:effectLst/>
                <a:latin typeface="Times New Roman" panose="02020603050405020304" pitchFamily="18" charset="0"/>
                <a:ea typeface="Times New Roman" panose="02020603050405020304" pitchFamily="18" charset="0"/>
              </a:rPr>
            </a:br>
            <a:r>
              <a:rPr lang="ru-RU" sz="1400" kern="1200" dirty="0">
                <a:solidFill>
                  <a:srgbClr val="000000"/>
                </a:solidFill>
                <a:effectLst/>
                <a:latin typeface="Times New Roman" panose="02020603050405020304" pitchFamily="18" charset="0"/>
                <a:ea typeface="Times New Roman" panose="02020603050405020304" pitchFamily="18" charset="0"/>
              </a:rPr>
              <a:t>в проектную документацию, результаты инженерных изысканий.</a:t>
            </a:r>
            <a:endParaRPr lang="ru-RU" sz="1400" dirty="0">
              <a:effectLst/>
              <a:latin typeface="Times New Roman" panose="02020603050405020304" pitchFamily="18" charset="0"/>
              <a:ea typeface="Calibri" panose="020F0502020204030204" pitchFamily="34" charset="0"/>
            </a:endParaRPr>
          </a:p>
        </p:txBody>
      </p:sp>
      <p:sp>
        <p:nvSpPr>
          <p:cNvPr id="4" name="Номер слайда 3">
            <a:extLst>
              <a:ext uri="{FF2B5EF4-FFF2-40B4-BE49-F238E27FC236}">
                <a16:creationId xmlns:a16="http://schemas.microsoft.com/office/drawing/2014/main" id="{53F143D4-B274-4B8D-81EF-6D6EF5008724}"/>
              </a:ext>
            </a:extLst>
          </p:cNvPr>
          <p:cNvSpPr>
            <a:spLocks noGrp="1"/>
          </p:cNvSpPr>
          <p:nvPr>
            <p:ph type="sldNum" sz="quarter" idx="12"/>
          </p:nvPr>
        </p:nvSpPr>
        <p:spPr/>
        <p:txBody>
          <a:bodyPr/>
          <a:lstStyle/>
          <a:p>
            <a:pPr>
              <a:defRPr/>
            </a:pPr>
            <a:fld id="{0711C594-2368-4BC3-84E0-35AAB0EBECF3}" type="slidenum">
              <a:rPr lang="ru-RU" smtClean="0"/>
              <a:pPr>
                <a:defRPr/>
              </a:pPr>
              <a:t>8</a:t>
            </a:fld>
            <a:endParaRPr lang="ru-RU"/>
          </a:p>
        </p:txBody>
      </p:sp>
      <p:pic>
        <p:nvPicPr>
          <p:cNvPr id="5" name="Picture 41" descr="fsetan_emblema2007">
            <a:extLst>
              <a:ext uri="{FF2B5EF4-FFF2-40B4-BE49-F238E27FC236}">
                <a16:creationId xmlns:a16="http://schemas.microsoft.com/office/drawing/2014/main" id="{52D8590B-3503-4591-95B3-6B884D9A55B3}"/>
              </a:ext>
            </a:extLst>
          </p:cNvPr>
          <p:cNvPicPr>
            <a:picLocks noChangeAspect="1" noChangeArrowheads="1"/>
          </p:cNvPicPr>
          <p:nvPr/>
        </p:nvPicPr>
        <p:blipFill>
          <a:blip r:embed="rId3" cstate="print"/>
          <a:srcRect/>
          <a:stretch>
            <a:fillRect/>
          </a:stretch>
        </p:blipFill>
        <p:spPr bwMode="auto">
          <a:xfrm>
            <a:off x="209550" y="0"/>
            <a:ext cx="1577137" cy="1945493"/>
          </a:xfrm>
          <a:prstGeom prst="rect">
            <a:avLst/>
          </a:prstGeom>
          <a:noFill/>
          <a:ln w="9525">
            <a:noFill/>
            <a:miter lim="800000"/>
            <a:headEnd/>
            <a:tailEnd/>
          </a:ln>
        </p:spPr>
      </p:pic>
    </p:spTree>
    <p:extLst>
      <p:ext uri="{BB962C8B-B14F-4D97-AF65-F5344CB8AC3E}">
        <p14:creationId xmlns:p14="http://schemas.microsoft.com/office/powerpoint/2010/main" val="816414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5AE3B6-DFE9-4AEE-BEEE-9A19B5CE09D0}"/>
              </a:ext>
            </a:extLst>
          </p:cNvPr>
          <p:cNvSpPr>
            <a:spLocks noGrp="1"/>
          </p:cNvSpPr>
          <p:nvPr>
            <p:ph type="title"/>
          </p:nvPr>
        </p:nvSpPr>
        <p:spPr>
          <a:xfrm>
            <a:off x="1791418" y="206375"/>
            <a:ext cx="7143031" cy="857250"/>
          </a:xfrm>
        </p:spPr>
        <p:txBody>
          <a:bodyPr>
            <a:noAutofit/>
          </a:bodyPr>
          <a:lstStyle/>
          <a:p>
            <a:r>
              <a:rPr lang="ru-RU" sz="2000" dirty="0">
                <a:solidFill>
                  <a:schemeClr val="tx1"/>
                </a:solidFill>
                <a:latin typeface="Times New Roman" panose="02020603050405020304" pitchFamily="18" charset="0"/>
                <a:cs typeface="Times New Roman" panose="02020603050405020304" pitchFamily="18" charset="0"/>
              </a:rPr>
              <a:t>Постановление Правительства РФ от 04.04.2022 N 579</a:t>
            </a:r>
          </a:p>
        </p:txBody>
      </p:sp>
      <p:sp>
        <p:nvSpPr>
          <p:cNvPr id="3" name="Объект 2">
            <a:extLst>
              <a:ext uri="{FF2B5EF4-FFF2-40B4-BE49-F238E27FC236}">
                <a16:creationId xmlns:a16="http://schemas.microsoft.com/office/drawing/2014/main" id="{3D5AB324-9520-4A16-B9E6-5A9CCD18143B}"/>
              </a:ext>
            </a:extLst>
          </p:cNvPr>
          <p:cNvSpPr>
            <a:spLocks noGrp="1"/>
          </p:cNvSpPr>
          <p:nvPr>
            <p:ph idx="1"/>
          </p:nvPr>
        </p:nvSpPr>
        <p:spPr>
          <a:xfrm>
            <a:off x="998118" y="1063626"/>
            <a:ext cx="8034858" cy="3873499"/>
          </a:xfrm>
        </p:spPr>
        <p:txBody>
          <a:bodyPr anchor="ctr"/>
          <a:lstStyle/>
          <a:p>
            <a:pPr marL="358775" indent="357188" algn="just">
              <a:buNone/>
            </a:pPr>
            <a:r>
              <a:rPr lang="ru-RU" sz="1800" dirty="0">
                <a:solidFill>
                  <a:srgbClr val="000000"/>
                </a:solidFill>
                <a:latin typeface="Times New Roman" panose="02020603050405020304" pitchFamily="18" charset="0"/>
                <a:ea typeface="Times New Roman" panose="02020603050405020304" pitchFamily="18" charset="0"/>
              </a:rPr>
              <a:t>Г</a:t>
            </a:r>
            <a:r>
              <a:rPr lang="ru-RU" sz="1800" kern="1200" dirty="0">
                <a:solidFill>
                  <a:srgbClr val="000000"/>
                </a:solidFill>
                <a:effectLst/>
                <a:latin typeface="Times New Roman" panose="02020603050405020304" pitchFamily="18" charset="0"/>
                <a:ea typeface="Times New Roman" panose="02020603050405020304" pitchFamily="18" charset="0"/>
              </a:rPr>
              <a:t>осударственная экспертиза проектной документации и (или) результатов инженерных изысканий по решению застройщика может </a:t>
            </a:r>
            <a:br>
              <a:rPr lang="ru-RU" sz="1800" kern="1200" dirty="0">
                <a:solidFill>
                  <a:srgbClr val="000000"/>
                </a:solidFill>
                <a:effectLst/>
                <a:latin typeface="Times New Roman" panose="02020603050405020304" pitchFamily="18" charset="0"/>
                <a:ea typeface="Times New Roman" panose="02020603050405020304" pitchFamily="18" charset="0"/>
              </a:rPr>
            </a:br>
            <a:r>
              <a:rPr lang="ru-RU" sz="1800" kern="1200" dirty="0">
                <a:solidFill>
                  <a:srgbClr val="000000"/>
                </a:solidFill>
                <a:effectLst/>
                <a:latin typeface="Times New Roman" panose="02020603050405020304" pitchFamily="18" charset="0"/>
                <a:ea typeface="Times New Roman" panose="02020603050405020304" pitchFamily="18" charset="0"/>
              </a:rPr>
              <a:t>не проводиться в отношении изменений, внесенных в проектную документацию, получившую положительное заключение государственной экспертизы проектной документации, если такие изменения одновременно соответствуют требованиям, указанным в пунктах 2 - 4 части 3.8 статьи 49 Кодекса, связаны с заменой строительных ресурсов на аналоги и </a:t>
            </a:r>
            <a:br>
              <a:rPr lang="ru-RU" sz="1800" kern="1200" dirty="0">
                <a:solidFill>
                  <a:srgbClr val="000000"/>
                </a:solidFill>
                <a:effectLst/>
                <a:latin typeface="Times New Roman" panose="02020603050405020304" pitchFamily="18" charset="0"/>
                <a:ea typeface="Times New Roman" panose="02020603050405020304" pitchFamily="18" charset="0"/>
              </a:rPr>
            </a:br>
            <a:r>
              <a:rPr lang="ru-RU" sz="1800" kern="1200" dirty="0">
                <a:solidFill>
                  <a:srgbClr val="000000"/>
                </a:solidFill>
                <a:effectLst/>
                <a:latin typeface="Times New Roman" panose="02020603050405020304" pitchFamily="18" charset="0"/>
                <a:ea typeface="Times New Roman" panose="02020603050405020304" pitchFamily="18" charset="0"/>
              </a:rPr>
              <a:t>не приводят к увеличению сметной стоимости строительства, реконструкции, капитального ремонта (далее - сметная стоимость строительства) более чем на 30 процентов и свыше 100 млн. рублей.</a:t>
            </a:r>
            <a:endParaRPr lang="ru-RU" sz="1400" dirty="0">
              <a:effectLst/>
              <a:latin typeface="Times New Roman" panose="02020603050405020304" pitchFamily="18" charset="0"/>
              <a:ea typeface="Calibri" panose="020F0502020204030204" pitchFamily="34" charset="0"/>
            </a:endParaRPr>
          </a:p>
        </p:txBody>
      </p:sp>
      <p:sp>
        <p:nvSpPr>
          <p:cNvPr id="4" name="Номер слайда 3">
            <a:extLst>
              <a:ext uri="{FF2B5EF4-FFF2-40B4-BE49-F238E27FC236}">
                <a16:creationId xmlns:a16="http://schemas.microsoft.com/office/drawing/2014/main" id="{53F143D4-B274-4B8D-81EF-6D6EF5008724}"/>
              </a:ext>
            </a:extLst>
          </p:cNvPr>
          <p:cNvSpPr>
            <a:spLocks noGrp="1"/>
          </p:cNvSpPr>
          <p:nvPr>
            <p:ph type="sldNum" sz="quarter" idx="12"/>
          </p:nvPr>
        </p:nvSpPr>
        <p:spPr/>
        <p:txBody>
          <a:bodyPr/>
          <a:lstStyle/>
          <a:p>
            <a:pPr>
              <a:defRPr/>
            </a:pPr>
            <a:fld id="{0711C594-2368-4BC3-84E0-35AAB0EBECF3}" type="slidenum">
              <a:rPr lang="ru-RU" smtClean="0"/>
              <a:pPr>
                <a:defRPr/>
              </a:pPr>
              <a:t>9</a:t>
            </a:fld>
            <a:endParaRPr lang="ru-RU"/>
          </a:p>
        </p:txBody>
      </p:sp>
      <p:pic>
        <p:nvPicPr>
          <p:cNvPr id="5" name="Picture 41" descr="fsetan_emblema2007">
            <a:extLst>
              <a:ext uri="{FF2B5EF4-FFF2-40B4-BE49-F238E27FC236}">
                <a16:creationId xmlns:a16="http://schemas.microsoft.com/office/drawing/2014/main" id="{52D8590B-3503-4591-95B3-6B884D9A55B3}"/>
              </a:ext>
            </a:extLst>
          </p:cNvPr>
          <p:cNvPicPr>
            <a:picLocks noChangeAspect="1" noChangeArrowheads="1"/>
          </p:cNvPicPr>
          <p:nvPr/>
        </p:nvPicPr>
        <p:blipFill>
          <a:blip r:embed="rId3" cstate="print"/>
          <a:srcRect/>
          <a:stretch>
            <a:fillRect/>
          </a:stretch>
        </p:blipFill>
        <p:spPr bwMode="auto">
          <a:xfrm>
            <a:off x="209550" y="0"/>
            <a:ext cx="1577137" cy="1945493"/>
          </a:xfrm>
          <a:prstGeom prst="rect">
            <a:avLst/>
          </a:prstGeom>
          <a:noFill/>
          <a:ln w="9525">
            <a:noFill/>
            <a:miter lim="800000"/>
            <a:headEnd/>
            <a:tailEnd/>
          </a:ln>
        </p:spPr>
      </p:pic>
    </p:spTree>
    <p:extLst>
      <p:ext uri="{BB962C8B-B14F-4D97-AF65-F5344CB8AC3E}">
        <p14:creationId xmlns:p14="http://schemas.microsoft.com/office/powerpoint/2010/main" val="23570904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2327</TotalTime>
  <Words>1741</Words>
  <Application>Microsoft Office PowerPoint</Application>
  <PresentationFormat>Экран (16:9)</PresentationFormat>
  <Paragraphs>99</Paragraphs>
  <Slides>16</Slides>
  <Notes>8</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Calibri</vt:lpstr>
      <vt:lpstr>Corbel</vt:lpstr>
      <vt:lpstr>Gill Sans MT</vt:lpstr>
      <vt:lpstr>Times New Roman</vt:lpstr>
      <vt:lpstr>Verdana</vt:lpstr>
      <vt:lpstr>Wingdings 2</vt:lpstr>
      <vt:lpstr>Солнцестояние</vt:lpstr>
      <vt:lpstr>Презентация PowerPoint</vt:lpstr>
      <vt:lpstr>Презентация PowerPoint</vt:lpstr>
      <vt:lpstr>Презентация PowerPoint</vt:lpstr>
      <vt:lpstr>Пункт 4 постановления Правительства РФ от 30.06.2021 N 1087 «Об утверждении Положения о федеральном государственном строительном надзоре»</vt:lpstr>
      <vt:lpstr>Федеральным законом от 19.12.2022 № 541-ФЗ внесены изменения в Градостроительный Кодекс РФ:  статья 52 дополнена частями 1.4 и 1.5 следующего содержания</vt:lpstr>
      <vt:lpstr>Федеральным законом от 19.12.2022 № 541-ФЗ внесены изменения в Градостроительный Кодекс РФ:  статья 52 дополнена частями 1.4 и 1.5 следующего содержания</vt:lpstr>
      <vt:lpstr>Внесение изменений в проектную документацию  (часть 3.8 статьи 49 Градостроительного Кодекса РФ )</vt:lpstr>
      <vt:lpstr>Внесение изменений в проектную документацию  (часть 3.9 статьи 49 Градостроительного Кодекса РФ )</vt:lpstr>
      <vt:lpstr>Постановление Правительства РФ от 04.04.2022 N 579</vt:lpstr>
      <vt:lpstr>Методические рекомендации «О реализации главным инженером проекта положений части 3.8 статьи Градостроительного Кодекса РФ в части внесения изменений  в проектную документацию»</vt:lpstr>
      <vt:lpstr>Выдача предписания об устранении выявленных нарушений в 2023 году*</vt:lpstr>
      <vt:lpstr>Виды профилактических мероприятий при осуществлении государственного строительного надзора  (статья 45 Федерального закона от 31.07.2020 № 248-ФЗ, пункт 7  Положения о федеральном государственном строительном надзоре, утв. Постановлением Правительства РФ от 30.06.2021 № 1087) </vt:lpstr>
      <vt:lpstr>Перечень индикаторов риска нарушения обязательных требований по федеральному государственному строительному надзору утвержден Приказом Министерства строительства и жилищно-коммунального хозяйства Российской Федерации от 21.12.2021 N 979/пр</vt:lpstr>
      <vt:lpstr>с 01.09.2023 вступают в силу:</vt:lpstr>
      <vt:lpstr>Презентация PowerPoint</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Приволжское Управление  Федеральной службы по экологическому, технологическому и атомному надзору</dc:title>
  <dc:creator>mzainullin</dc:creator>
  <cp:lastModifiedBy>Салахова Гульназ Ильфатовна</cp:lastModifiedBy>
  <cp:revision>226</cp:revision>
  <cp:lastPrinted>2021-02-02T08:53:21Z</cp:lastPrinted>
  <dcterms:created xsi:type="dcterms:W3CDTF">2019-07-18T10:27:10Z</dcterms:created>
  <dcterms:modified xsi:type="dcterms:W3CDTF">2023-02-21T07:59:21Z</dcterms:modified>
</cp:coreProperties>
</file>